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1" r:id="rId5"/>
    <p:sldId id="271" r:id="rId6"/>
    <p:sldId id="272" r:id="rId7"/>
    <p:sldId id="273" r:id="rId8"/>
    <p:sldId id="266" r:id="rId9"/>
    <p:sldId id="267" r:id="rId10"/>
    <p:sldId id="269" r:id="rId11"/>
    <p:sldId id="270" r:id="rId12"/>
    <p:sldId id="277" r:id="rId13"/>
    <p:sldId id="263" r:id="rId14"/>
    <p:sldId id="256" r:id="rId15"/>
    <p:sldId id="281" r:id="rId16"/>
    <p:sldId id="279" r:id="rId17"/>
    <p:sldId id="280" r:id="rId18"/>
    <p:sldId id="265" r:id="rId19"/>
    <p:sldId id="257" r:id="rId20"/>
    <p:sldId id="258" r:id="rId21"/>
    <p:sldId id="264" r:id="rId22"/>
    <p:sldId id="262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1170" y="14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39573480824453E-2"/>
          <c:y val="5.2170869903344075E-2"/>
          <c:w val="0.89390380235529387"/>
          <c:h val="0.5921701292448987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4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Umieralność!$F$37:$F$61</c:f>
              <c:strCache>
                <c:ptCount val="25"/>
                <c:pt idx="0">
                  <c:v>chełmski </c:v>
                </c:pt>
                <c:pt idx="1">
                  <c:v>lubartowski </c:v>
                </c:pt>
                <c:pt idx="2">
                  <c:v>włodawski </c:v>
                </c:pt>
                <c:pt idx="3">
                  <c:v>radzyński </c:v>
                </c:pt>
                <c:pt idx="4">
                  <c:v>bialski </c:v>
                </c:pt>
                <c:pt idx="5">
                  <c:v>opolski </c:v>
                </c:pt>
                <c:pt idx="6">
                  <c:v>krasnostawski </c:v>
                </c:pt>
                <c:pt idx="7">
                  <c:v>tomaszowski </c:v>
                </c:pt>
                <c:pt idx="8">
                  <c:v>hrubieszowski </c:v>
                </c:pt>
                <c:pt idx="9">
                  <c:v>zamojski </c:v>
                </c:pt>
                <c:pt idx="10">
                  <c:v>łukowski </c:v>
                </c:pt>
                <c:pt idx="11">
                  <c:v>rycki </c:v>
                </c:pt>
                <c:pt idx="12">
                  <c:v>lubelski </c:v>
                </c:pt>
                <c:pt idx="13">
                  <c:v>parczewski </c:v>
                </c:pt>
                <c:pt idx="14">
                  <c:v>łęczyński </c:v>
                </c:pt>
                <c:pt idx="15">
                  <c:v>puławski </c:v>
                </c:pt>
                <c:pt idx="16">
                  <c:v>POLSKA</c:v>
                </c:pt>
                <c:pt idx="17">
                  <c:v>biłgorajski </c:v>
                </c:pt>
                <c:pt idx="18">
                  <c:v>świdnicki </c:v>
                </c:pt>
                <c:pt idx="19">
                  <c:v>janowski </c:v>
                </c:pt>
                <c:pt idx="20">
                  <c:v>kraśnicki </c:v>
                </c:pt>
                <c:pt idx="21">
                  <c:v>m. Chełm </c:v>
                </c:pt>
                <c:pt idx="22">
                  <c:v>m. Lublin </c:v>
                </c:pt>
                <c:pt idx="23">
                  <c:v>m. Biała Podlaska </c:v>
                </c:pt>
                <c:pt idx="24">
                  <c:v>m. Zamość </c:v>
                </c:pt>
              </c:strCache>
            </c:strRef>
          </c:cat>
          <c:val>
            <c:numRef>
              <c:f>Umieralność!$G$37:$G$61</c:f>
              <c:numCache>
                <c:formatCode>0.0</c:formatCode>
                <c:ptCount val="25"/>
                <c:pt idx="0">
                  <c:v>69.609152770968095</c:v>
                </c:pt>
                <c:pt idx="1">
                  <c:v>70.0897472349547</c:v>
                </c:pt>
                <c:pt idx="2">
                  <c:v>70.268186440152505</c:v>
                </c:pt>
                <c:pt idx="3">
                  <c:v>70.646349986093497</c:v>
                </c:pt>
                <c:pt idx="4">
                  <c:v>70.795083398329993</c:v>
                </c:pt>
                <c:pt idx="5">
                  <c:v>70.886999002053003</c:v>
                </c:pt>
                <c:pt idx="6">
                  <c:v>71.255480144292306</c:v>
                </c:pt>
                <c:pt idx="7">
                  <c:v>71.493736433835593</c:v>
                </c:pt>
                <c:pt idx="8">
                  <c:v>71.717392703928596</c:v>
                </c:pt>
                <c:pt idx="9">
                  <c:v>71.797243496588294</c:v>
                </c:pt>
                <c:pt idx="10">
                  <c:v>71.902835231706504</c:v>
                </c:pt>
                <c:pt idx="11">
                  <c:v>71.949305333953006</c:v>
                </c:pt>
                <c:pt idx="12">
                  <c:v>72.119179041637807</c:v>
                </c:pt>
                <c:pt idx="13">
                  <c:v>72.312542657711006</c:v>
                </c:pt>
                <c:pt idx="14">
                  <c:v>72.327550016452804</c:v>
                </c:pt>
                <c:pt idx="15">
                  <c:v>72.413828938632605</c:v>
                </c:pt>
                <c:pt idx="16">
                  <c:v>72.771829793444198</c:v>
                </c:pt>
                <c:pt idx="17">
                  <c:v>72.844791621658402</c:v>
                </c:pt>
                <c:pt idx="18">
                  <c:v>72.897040380520096</c:v>
                </c:pt>
                <c:pt idx="19">
                  <c:v>73.019241288255799</c:v>
                </c:pt>
                <c:pt idx="20">
                  <c:v>73.481127415073701</c:v>
                </c:pt>
                <c:pt idx="21">
                  <c:v>73.528587644327303</c:v>
                </c:pt>
                <c:pt idx="22">
                  <c:v>74.141465473092794</c:v>
                </c:pt>
                <c:pt idx="23">
                  <c:v>74.735068181680006</c:v>
                </c:pt>
                <c:pt idx="24">
                  <c:v>75.677935310280205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892864"/>
        <c:axId val="66323584"/>
      </c:barChart>
      <c:catAx>
        <c:axId val="6389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6323584"/>
        <c:crosses val="autoZero"/>
        <c:auto val="1"/>
        <c:lblAlgn val="ctr"/>
        <c:lblOffset val="100"/>
        <c:noMultiLvlLbl val="0"/>
      </c:catAx>
      <c:valAx>
        <c:axId val="66323584"/>
        <c:scaling>
          <c:orientation val="minMax"/>
          <c:max val="7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 b="0"/>
                  <a:t>Lata</a:t>
                </a:r>
              </a:p>
            </c:rich>
          </c:tx>
          <c:layout>
            <c:manualLayout>
              <c:xMode val="edge"/>
              <c:yMode val="edge"/>
              <c:x val="1.4300262933748102E-2"/>
              <c:y val="0.3628128356108580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6389286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28284925922722"/>
          <c:y val="5.8263308833542922E-2"/>
          <c:w val="0.88092642265870613"/>
          <c:h val="0.84023815642448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Palenie!$I$106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Palenie!$H$107:$H$110</c:f>
              <c:strCache>
                <c:ptCount val="4"/>
                <c:pt idx="0">
                  <c:v>15-29</c:v>
                </c:pt>
                <c:pt idx="1">
                  <c:v>30-49</c:v>
                </c:pt>
                <c:pt idx="2">
                  <c:v>50-69</c:v>
                </c:pt>
                <c:pt idx="3">
                  <c:v>70+</c:v>
                </c:pt>
              </c:strCache>
            </c:strRef>
          </c:cat>
          <c:val>
            <c:numRef>
              <c:f>Palenie!$I$107:$I$110</c:f>
              <c:numCache>
                <c:formatCode>0.0%</c:formatCode>
                <c:ptCount val="4"/>
                <c:pt idx="0">
                  <c:v>0.13084297146735288</c:v>
                </c:pt>
                <c:pt idx="1">
                  <c:v>0.23500347094613908</c:v>
                </c:pt>
                <c:pt idx="2">
                  <c:v>0.22815974346532772</c:v>
                </c:pt>
                <c:pt idx="3">
                  <c:v>3.0423631378791897E-2</c:v>
                </c:pt>
              </c:numCache>
            </c:numRef>
          </c:val>
        </c:ser>
        <c:ser>
          <c:idx val="1"/>
          <c:order val="1"/>
          <c:tx>
            <c:strRef>
              <c:f>Palenie!$J$106</c:f>
              <c:strCache>
                <c:ptCount val="1"/>
                <c:pt idx="0">
                  <c:v>lubelskie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9.768009768009768E-3"/>
                  <c:y val="-1.085481837125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26007326007326E-3"/>
                  <c:y val="-2.170992164587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Palenie!$H$107:$H$110</c:f>
              <c:strCache>
                <c:ptCount val="4"/>
                <c:pt idx="0">
                  <c:v>15-29</c:v>
                </c:pt>
                <c:pt idx="1">
                  <c:v>30-49</c:v>
                </c:pt>
                <c:pt idx="2">
                  <c:v>50-69</c:v>
                </c:pt>
                <c:pt idx="3">
                  <c:v>70+</c:v>
                </c:pt>
              </c:strCache>
            </c:strRef>
          </c:cat>
          <c:val>
            <c:numRef>
              <c:f>Palenie!$J$107:$J$110</c:f>
              <c:numCache>
                <c:formatCode>0.0%</c:formatCode>
                <c:ptCount val="4"/>
                <c:pt idx="0">
                  <c:v>9.765625E-2</c:v>
                </c:pt>
                <c:pt idx="1">
                  <c:v>0.18682170542635659</c:v>
                </c:pt>
                <c:pt idx="2">
                  <c:v>0.1592156862745098</c:v>
                </c:pt>
                <c:pt idx="3">
                  <c:v>8.0350620891161441E-3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20320"/>
        <c:axId val="36521856"/>
      </c:barChart>
      <c:catAx>
        <c:axId val="36520320"/>
        <c:scaling>
          <c:orientation val="minMax"/>
        </c:scaling>
        <c:delete val="0"/>
        <c:axPos val="b"/>
        <c:majorTickMark val="out"/>
        <c:minorTickMark val="none"/>
        <c:tickLblPos val="nextTo"/>
        <c:crossAx val="36521856"/>
        <c:crosses val="autoZero"/>
        <c:auto val="1"/>
        <c:lblAlgn val="ctr"/>
        <c:lblOffset val="100"/>
        <c:noMultiLvlLbl val="0"/>
      </c:catAx>
      <c:valAx>
        <c:axId val="3652185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6520320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42443271514137654"/>
          <c:y val="3.7835167446257804E-4"/>
          <c:w val="0.56824127753261611"/>
          <c:h val="7.2965462304150297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86351706036746"/>
          <c:y val="5.1400554097404488E-2"/>
          <c:w val="0.83217869641294839"/>
          <c:h val="0.85113808690580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Nadwaga_otyl!$L$24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-8.2431749594413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Nadwaga_otyl!$K$25:$K$28</c:f>
              <c:strCache>
                <c:ptCount val="4"/>
                <c:pt idx="0">
                  <c:v>15-29</c:v>
                </c:pt>
                <c:pt idx="1">
                  <c:v>30-49</c:v>
                </c:pt>
                <c:pt idx="2">
                  <c:v>50-69</c:v>
                </c:pt>
                <c:pt idx="3">
                  <c:v>70+</c:v>
                </c:pt>
              </c:strCache>
            </c:strRef>
          </c:cat>
          <c:val>
            <c:numRef>
              <c:f>Nadwaga_otyl!$L$25:$L$28</c:f>
              <c:numCache>
                <c:formatCode>0.0%</c:formatCode>
                <c:ptCount val="4"/>
                <c:pt idx="0">
                  <c:v>0.24299758015728978</c:v>
                </c:pt>
                <c:pt idx="1">
                  <c:v>0.52478032816282616</c:v>
                </c:pt>
                <c:pt idx="2">
                  <c:v>0.68729044171242526</c:v>
                </c:pt>
                <c:pt idx="3">
                  <c:v>0.66881411058293727</c:v>
                </c:pt>
              </c:numCache>
            </c:numRef>
          </c:val>
        </c:ser>
        <c:ser>
          <c:idx val="1"/>
          <c:order val="1"/>
          <c:tx>
            <c:strRef>
              <c:f>Nadwaga_otyl!$J$12</c:f>
              <c:strCache>
                <c:ptCount val="1"/>
                <c:pt idx="0">
                  <c:v>lubelskie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1.5594541910331383E-2"/>
                  <c:y val="4.1215874797206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963612735542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39636127355416E-2"/>
                  <c:y val="4.1215874797206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Nadwaga_otyl!$K$25:$K$28</c:f>
              <c:strCache>
                <c:ptCount val="4"/>
                <c:pt idx="0">
                  <c:v>15-29</c:v>
                </c:pt>
                <c:pt idx="1">
                  <c:v>30-49</c:v>
                </c:pt>
                <c:pt idx="2">
                  <c:v>50-69</c:v>
                </c:pt>
                <c:pt idx="3">
                  <c:v>70+</c:v>
                </c:pt>
              </c:strCache>
            </c:strRef>
          </c:cat>
          <c:val>
            <c:numRef>
              <c:f>Nadwaga_otyl!$M$25:$M$28</c:f>
              <c:numCache>
                <c:formatCode>0.0%</c:formatCode>
                <c:ptCount val="4"/>
                <c:pt idx="0">
                  <c:v>0.18867418142780459</c:v>
                </c:pt>
                <c:pt idx="1">
                  <c:v>0.51182287188306108</c:v>
                </c:pt>
                <c:pt idx="2">
                  <c:v>0.70726102941176472</c:v>
                </c:pt>
                <c:pt idx="3">
                  <c:v>0.62667353244078283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54432"/>
        <c:axId val="71955968"/>
      </c:barChart>
      <c:catAx>
        <c:axId val="7195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71955968"/>
        <c:crosses val="autoZero"/>
        <c:auto val="1"/>
        <c:lblAlgn val="ctr"/>
        <c:lblOffset val="100"/>
        <c:noMultiLvlLbl val="0"/>
      </c:catAx>
      <c:valAx>
        <c:axId val="719559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7195443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12862554680664917"/>
          <c:y val="6.4430956547098281E-2"/>
          <c:w val="0.31581889763779525"/>
          <c:h val="7.4841790609507131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522820709358235E-2"/>
          <c:y val="8.6672115796657512E-2"/>
          <c:w val="0.84926226899368984"/>
          <c:h val="0.6287924357611058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2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Umieralność!$J$37:$J$61</c:f>
              <c:strCache>
                <c:ptCount val="25"/>
                <c:pt idx="0">
                  <c:v>chełmski </c:v>
                </c:pt>
                <c:pt idx="1">
                  <c:v>opolski </c:v>
                </c:pt>
                <c:pt idx="2">
                  <c:v>bialski </c:v>
                </c:pt>
                <c:pt idx="3">
                  <c:v>włodawski </c:v>
                </c:pt>
                <c:pt idx="4">
                  <c:v>radzyński </c:v>
                </c:pt>
                <c:pt idx="5">
                  <c:v>hrubieszowski </c:v>
                </c:pt>
                <c:pt idx="6">
                  <c:v>janowski </c:v>
                </c:pt>
                <c:pt idx="7">
                  <c:v>lubartowski </c:v>
                </c:pt>
                <c:pt idx="8">
                  <c:v>lubelski </c:v>
                </c:pt>
                <c:pt idx="9">
                  <c:v>m. Chełm </c:v>
                </c:pt>
                <c:pt idx="10">
                  <c:v>POLSKA</c:v>
                </c:pt>
                <c:pt idx="11">
                  <c:v>puławski </c:v>
                </c:pt>
                <c:pt idx="12">
                  <c:v>rycki </c:v>
                </c:pt>
                <c:pt idx="13">
                  <c:v>krasnostawski </c:v>
                </c:pt>
                <c:pt idx="14">
                  <c:v>łęczyński </c:v>
                </c:pt>
                <c:pt idx="15">
                  <c:v>parczewski </c:v>
                </c:pt>
                <c:pt idx="16">
                  <c:v>świdnicki </c:v>
                </c:pt>
                <c:pt idx="17">
                  <c:v>m. Biała Podlaska </c:v>
                </c:pt>
                <c:pt idx="18">
                  <c:v>zamojski </c:v>
                </c:pt>
                <c:pt idx="19">
                  <c:v>tomaszowski </c:v>
                </c:pt>
                <c:pt idx="20">
                  <c:v>łukowski </c:v>
                </c:pt>
                <c:pt idx="21">
                  <c:v>biłgorajski </c:v>
                </c:pt>
                <c:pt idx="22">
                  <c:v>m. Lublin </c:v>
                </c:pt>
                <c:pt idx="23">
                  <c:v>m. Zamość </c:v>
                </c:pt>
                <c:pt idx="24">
                  <c:v>kraśnicki </c:v>
                </c:pt>
              </c:strCache>
            </c:strRef>
          </c:cat>
          <c:val>
            <c:numRef>
              <c:f>Umieralność!$K$37:$K$61</c:f>
              <c:numCache>
                <c:formatCode>0.0</c:formatCode>
                <c:ptCount val="25"/>
                <c:pt idx="0">
                  <c:v>80.162069170206806</c:v>
                </c:pt>
                <c:pt idx="1">
                  <c:v>80.180007269290201</c:v>
                </c:pt>
                <c:pt idx="2">
                  <c:v>80.493054191540594</c:v>
                </c:pt>
                <c:pt idx="3">
                  <c:v>80.667075174095501</c:v>
                </c:pt>
                <c:pt idx="4">
                  <c:v>80.726331671283404</c:v>
                </c:pt>
                <c:pt idx="5">
                  <c:v>80.9614137630833</c:v>
                </c:pt>
                <c:pt idx="6">
                  <c:v>81.041600395276106</c:v>
                </c:pt>
                <c:pt idx="7">
                  <c:v>81.049121285147095</c:v>
                </c:pt>
                <c:pt idx="8">
                  <c:v>81.089013159708699</c:v>
                </c:pt>
                <c:pt idx="9">
                  <c:v>81.100521804788897</c:v>
                </c:pt>
                <c:pt idx="10">
                  <c:v>81.101488769349501</c:v>
                </c:pt>
                <c:pt idx="11">
                  <c:v>81.202034939964804</c:v>
                </c:pt>
                <c:pt idx="12">
                  <c:v>81.217104043863699</c:v>
                </c:pt>
                <c:pt idx="13">
                  <c:v>81.249320161676195</c:v>
                </c:pt>
                <c:pt idx="14">
                  <c:v>81.508816600749299</c:v>
                </c:pt>
                <c:pt idx="15">
                  <c:v>81.542142724646496</c:v>
                </c:pt>
                <c:pt idx="16">
                  <c:v>81.642415064728695</c:v>
                </c:pt>
                <c:pt idx="17">
                  <c:v>81.649630667894996</c:v>
                </c:pt>
                <c:pt idx="18">
                  <c:v>81.678426261665095</c:v>
                </c:pt>
                <c:pt idx="19">
                  <c:v>81.8827059917772</c:v>
                </c:pt>
                <c:pt idx="20">
                  <c:v>81.981134843613603</c:v>
                </c:pt>
                <c:pt idx="21">
                  <c:v>82.180763225160803</c:v>
                </c:pt>
                <c:pt idx="22">
                  <c:v>82.195368950665696</c:v>
                </c:pt>
                <c:pt idx="23">
                  <c:v>82.724694558248501</c:v>
                </c:pt>
                <c:pt idx="24">
                  <c:v>82.854256864983398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703808"/>
        <c:axId val="35705600"/>
      </c:barChart>
      <c:catAx>
        <c:axId val="3570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705600"/>
        <c:crosses val="autoZero"/>
        <c:auto val="1"/>
        <c:lblAlgn val="ctr"/>
        <c:lblOffset val="100"/>
        <c:noMultiLvlLbl val="0"/>
      </c:catAx>
      <c:valAx>
        <c:axId val="35705600"/>
        <c:scaling>
          <c:orientation val="minMax"/>
          <c:max val="8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l-PL" b="0"/>
                  <a:t>Lata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570380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Umieralność!$K$63</c:f>
              <c:strCache>
                <c:ptCount val="1"/>
                <c:pt idx="0">
                  <c:v>Choroba nadciśnieniowa (I10-I15)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Umieralność!$J$64:$J$65</c:f>
              <c:strCache>
                <c:ptCount val="2"/>
                <c:pt idx="0">
                  <c:v>bialski </c:v>
                </c:pt>
                <c:pt idx="1">
                  <c:v>m. Biała Podlaska </c:v>
                </c:pt>
              </c:strCache>
            </c:strRef>
          </c:cat>
          <c:val>
            <c:numRef>
              <c:f>Umieralność!$K$64:$K$65</c:f>
              <c:numCache>
                <c:formatCode>0.0%</c:formatCode>
                <c:ptCount val="2"/>
                <c:pt idx="0">
                  <c:v>3.2597793380140419E-2</c:v>
                </c:pt>
                <c:pt idx="1">
                  <c:v>2.1442495126705652E-2</c:v>
                </c:pt>
              </c:numCache>
            </c:numRef>
          </c:val>
        </c:ser>
        <c:ser>
          <c:idx val="1"/>
          <c:order val="1"/>
          <c:tx>
            <c:strRef>
              <c:f>Umieralność!$L$63</c:f>
              <c:strCache>
                <c:ptCount val="1"/>
                <c:pt idx="0">
                  <c:v>Choroba niedokrwienna serca (I20-I25)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Umieralność!$J$64:$J$65</c:f>
              <c:strCache>
                <c:ptCount val="2"/>
                <c:pt idx="0">
                  <c:v>bialski </c:v>
                </c:pt>
                <c:pt idx="1">
                  <c:v>m. Biała Podlaska </c:v>
                </c:pt>
              </c:strCache>
            </c:strRef>
          </c:cat>
          <c:val>
            <c:numRef>
              <c:f>Umieralność!$L$64:$L$65</c:f>
              <c:numCache>
                <c:formatCode>0.0%</c:formatCode>
                <c:ptCount val="2"/>
                <c:pt idx="0">
                  <c:v>0.14443329989969911</c:v>
                </c:pt>
                <c:pt idx="1">
                  <c:v>0.14230019493177387</c:v>
                </c:pt>
              </c:numCache>
            </c:numRef>
          </c:val>
        </c:ser>
        <c:ser>
          <c:idx val="2"/>
          <c:order val="2"/>
          <c:tx>
            <c:strRef>
              <c:f>Umieralność!$M$63</c:f>
              <c:strCache>
                <c:ptCount val="1"/>
                <c:pt idx="0">
                  <c:v>Niewydolność serca (I50)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Umieralność!$J$64:$J$65</c:f>
              <c:strCache>
                <c:ptCount val="2"/>
                <c:pt idx="0">
                  <c:v>bialski </c:v>
                </c:pt>
                <c:pt idx="1">
                  <c:v>m. Biała Podlaska </c:v>
                </c:pt>
              </c:strCache>
            </c:strRef>
          </c:cat>
          <c:val>
            <c:numRef>
              <c:f>Umieralność!$M$64:$M$65</c:f>
              <c:numCache>
                <c:formatCode>0.0%</c:formatCode>
                <c:ptCount val="2"/>
                <c:pt idx="0">
                  <c:v>0.2848545636910732</c:v>
                </c:pt>
                <c:pt idx="1">
                  <c:v>0.26510721247563351</c:v>
                </c:pt>
              </c:numCache>
            </c:numRef>
          </c:val>
        </c:ser>
        <c:ser>
          <c:idx val="3"/>
          <c:order val="3"/>
          <c:tx>
            <c:strRef>
              <c:f>Umieralność!$N$63</c:f>
              <c:strCache>
                <c:ptCount val="1"/>
                <c:pt idx="0">
                  <c:v>Choroby naczyn mózgowych (I60-I69)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Umieralność!$J$64:$J$65</c:f>
              <c:strCache>
                <c:ptCount val="2"/>
                <c:pt idx="0">
                  <c:v>bialski </c:v>
                </c:pt>
                <c:pt idx="1">
                  <c:v>m. Biała Podlaska </c:v>
                </c:pt>
              </c:strCache>
            </c:strRef>
          </c:cat>
          <c:val>
            <c:numRef>
              <c:f>Umieralność!$N$64:$N$65</c:f>
              <c:numCache>
                <c:formatCode>0.0%</c:formatCode>
                <c:ptCount val="2"/>
                <c:pt idx="0">
                  <c:v>0.21614844533600802</c:v>
                </c:pt>
                <c:pt idx="1">
                  <c:v>0.25341130604288498</c:v>
                </c:pt>
              </c:numCache>
            </c:numRef>
          </c:val>
        </c:ser>
        <c:ser>
          <c:idx val="4"/>
          <c:order val="4"/>
          <c:tx>
            <c:strRef>
              <c:f>Umieralność!$O$63</c:f>
              <c:strCache>
                <c:ptCount val="1"/>
                <c:pt idx="0">
                  <c:v>Miażdżyca (I70)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Umieralność!$J$64:$J$65</c:f>
              <c:strCache>
                <c:ptCount val="2"/>
                <c:pt idx="0">
                  <c:v>bialski </c:v>
                </c:pt>
                <c:pt idx="1">
                  <c:v>m. Biała Podlaska </c:v>
                </c:pt>
              </c:strCache>
            </c:strRef>
          </c:cat>
          <c:val>
            <c:numRef>
              <c:f>Umieralność!$O$64:$O$65</c:f>
              <c:numCache>
                <c:formatCode>0.0%</c:formatCode>
                <c:ptCount val="2"/>
                <c:pt idx="0">
                  <c:v>0.21915747241725175</c:v>
                </c:pt>
                <c:pt idx="1">
                  <c:v>0.17348927875243664</c:v>
                </c:pt>
              </c:numCache>
            </c:numRef>
          </c:val>
        </c:ser>
        <c:ser>
          <c:idx val="5"/>
          <c:order val="5"/>
          <c:tx>
            <c:strRef>
              <c:f>Umieralność!$P$63</c:f>
              <c:strCache>
                <c:ptCount val="1"/>
                <c:pt idx="0">
                  <c:v>Inne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Umieralność!$J$64:$J$65</c:f>
              <c:strCache>
                <c:ptCount val="2"/>
                <c:pt idx="0">
                  <c:v>bialski </c:v>
                </c:pt>
                <c:pt idx="1">
                  <c:v>m. Biała Podlaska </c:v>
                </c:pt>
              </c:strCache>
            </c:strRef>
          </c:cat>
          <c:val>
            <c:numRef>
              <c:f>Umieralność!$P$64:$P$65</c:f>
              <c:numCache>
                <c:formatCode>0.0%</c:formatCode>
                <c:ptCount val="2"/>
                <c:pt idx="0">
                  <c:v>0.10280842527582745</c:v>
                </c:pt>
                <c:pt idx="1">
                  <c:v>0.14424951267056541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590976"/>
        <c:axId val="7939200"/>
      </c:barChart>
      <c:catAx>
        <c:axId val="6859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39200"/>
        <c:crosses val="autoZero"/>
        <c:auto val="1"/>
        <c:lblAlgn val="ctr"/>
        <c:lblOffset val="100"/>
        <c:noMultiLvlLbl val="0"/>
      </c:catAx>
      <c:valAx>
        <c:axId val="7939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859097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096975132683124E-2"/>
          <c:y val="3.6061763461716502E-2"/>
          <c:w val="0.90428421868458797"/>
          <c:h val="0.81952340835608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SMR!$B$3</c:f>
              <c:strCache>
                <c:ptCount val="1"/>
                <c:pt idx="0">
                  <c:v>1999-2001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SMR!$A$4:$A$8</c:f>
              <c:strCache>
                <c:ptCount val="5"/>
                <c:pt idx="0">
                  <c:v>Choroby układu krążenia (I00-I99)</c:v>
                </c:pt>
                <c:pt idx="1">
                  <c:v>Choroba niedokrwienna serca (I20-I25)</c:v>
                </c:pt>
                <c:pt idx="2">
                  <c:v>Niewydolność serca (I50)</c:v>
                </c:pt>
                <c:pt idx="3">
                  <c:v>Choroby naczyń mózgowych (I60-I69)</c:v>
                </c:pt>
                <c:pt idx="4">
                  <c:v>Miażdżyca (I70)</c:v>
                </c:pt>
              </c:strCache>
            </c:strRef>
          </c:cat>
          <c:val>
            <c:numRef>
              <c:f>SMR!$B$4:$B$8</c:f>
              <c:numCache>
                <c:formatCode>0.00</c:formatCode>
                <c:ptCount val="5"/>
                <c:pt idx="0">
                  <c:v>1.163</c:v>
                </c:pt>
                <c:pt idx="1">
                  <c:v>0.90500000000000003</c:v>
                </c:pt>
                <c:pt idx="2">
                  <c:v>1.512</c:v>
                </c:pt>
                <c:pt idx="3">
                  <c:v>1.1100000000000001</c:v>
                </c:pt>
                <c:pt idx="4">
                  <c:v>1.845</c:v>
                </c:pt>
              </c:numCache>
            </c:numRef>
          </c:val>
        </c:ser>
        <c:ser>
          <c:idx val="1"/>
          <c:order val="1"/>
          <c:tx>
            <c:strRef>
              <c:f>SMR!$C$3</c:f>
              <c:strCache>
                <c:ptCount val="1"/>
                <c:pt idx="0">
                  <c:v>2008-2010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SMR!$A$4:$A$8</c:f>
              <c:strCache>
                <c:ptCount val="5"/>
                <c:pt idx="0">
                  <c:v>Choroby układu krążenia (I00-I99)</c:v>
                </c:pt>
                <c:pt idx="1">
                  <c:v>Choroba niedokrwienna serca (I20-I25)</c:v>
                </c:pt>
                <c:pt idx="2">
                  <c:v>Niewydolność serca (I50)</c:v>
                </c:pt>
                <c:pt idx="3">
                  <c:v>Choroby naczyń mózgowych (I60-I69)</c:v>
                </c:pt>
                <c:pt idx="4">
                  <c:v>Miażdżyca (I70)</c:v>
                </c:pt>
              </c:strCache>
            </c:strRef>
          </c:cat>
          <c:val>
            <c:numRef>
              <c:f>SMR!$C$4:$C$8</c:f>
              <c:numCache>
                <c:formatCode>0.00</c:formatCode>
                <c:ptCount val="5"/>
                <c:pt idx="0">
                  <c:v>1.2150000000000001</c:v>
                </c:pt>
                <c:pt idx="1">
                  <c:v>0.78500000000000003</c:v>
                </c:pt>
                <c:pt idx="2">
                  <c:v>1.778</c:v>
                </c:pt>
                <c:pt idx="3">
                  <c:v>1.177</c:v>
                </c:pt>
                <c:pt idx="4">
                  <c:v>1.571</c:v>
                </c:pt>
              </c:numCache>
            </c:numRef>
          </c:val>
        </c:ser>
        <c:ser>
          <c:idx val="2"/>
          <c:order val="2"/>
          <c:tx>
            <c:strRef>
              <c:f>SMR!$D$3</c:f>
              <c:strCache>
                <c:ptCount val="1"/>
                <c:pt idx="0">
                  <c:v>2011-2013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SMR!$A$4:$A$8</c:f>
              <c:strCache>
                <c:ptCount val="5"/>
                <c:pt idx="0">
                  <c:v>Choroby układu krążenia (I00-I99)</c:v>
                </c:pt>
                <c:pt idx="1">
                  <c:v>Choroba niedokrwienna serca (I20-I25)</c:v>
                </c:pt>
                <c:pt idx="2">
                  <c:v>Niewydolność serca (I50)</c:v>
                </c:pt>
                <c:pt idx="3">
                  <c:v>Choroby naczyń mózgowych (I60-I69)</c:v>
                </c:pt>
                <c:pt idx="4">
                  <c:v>Miażdżyca (I70)</c:v>
                </c:pt>
              </c:strCache>
            </c:strRef>
          </c:cat>
          <c:val>
            <c:numRef>
              <c:f>SMR!$D$4:$D$8</c:f>
              <c:numCache>
                <c:formatCode>0.00</c:formatCode>
                <c:ptCount val="5"/>
                <c:pt idx="0">
                  <c:v>1.1535752444529499</c:v>
                </c:pt>
                <c:pt idx="1">
                  <c:v>0.76164884129360466</c:v>
                </c:pt>
                <c:pt idx="2">
                  <c:v>1.6198917580562111</c:v>
                </c:pt>
                <c:pt idx="3">
                  <c:v>1.1163114491582213</c:v>
                </c:pt>
                <c:pt idx="4">
                  <c:v>1.4448822049097743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1792"/>
        <c:axId val="8032256"/>
      </c:barChart>
      <c:catAx>
        <c:axId val="800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32256"/>
        <c:crosses val="autoZero"/>
        <c:auto val="1"/>
        <c:lblAlgn val="ctr"/>
        <c:lblOffset val="100"/>
        <c:noMultiLvlLbl val="0"/>
      </c:catAx>
      <c:valAx>
        <c:axId val="80322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001792"/>
        <c:crosses val="autoZero"/>
        <c:crossBetween val="between"/>
      </c:valAx>
      <c:spPr>
        <a:noFill/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8.5585924224370544E-2"/>
          <c:y val="4.1617972935864771E-2"/>
          <c:w val="0.44431510803739233"/>
          <c:h val="4.6280820736823956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096975132683124E-2"/>
          <c:y val="3.6061763461716502E-2"/>
          <c:w val="0.90428421868458797"/>
          <c:h val="0.81952340835608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SMR!$B$3</c:f>
              <c:strCache>
                <c:ptCount val="1"/>
                <c:pt idx="0">
                  <c:v>1999-2001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SMR!$A$4:$A$8</c:f>
              <c:strCache>
                <c:ptCount val="5"/>
                <c:pt idx="0">
                  <c:v>Choroby układu krążenia (I00-I99)</c:v>
                </c:pt>
                <c:pt idx="1">
                  <c:v>Choroba niedokrwienna serca (I20-I25)</c:v>
                </c:pt>
                <c:pt idx="2">
                  <c:v>Niewydolność serca (I50)</c:v>
                </c:pt>
                <c:pt idx="3">
                  <c:v>Choroby naczyń mózgowych (I60-I69)</c:v>
                </c:pt>
                <c:pt idx="4">
                  <c:v>Miażdżyca (I70)</c:v>
                </c:pt>
              </c:strCache>
            </c:strRef>
          </c:cat>
          <c:val>
            <c:numRef>
              <c:f>SMR!$B$15:$B$19</c:f>
              <c:numCache>
                <c:formatCode>0.00</c:formatCode>
                <c:ptCount val="5"/>
                <c:pt idx="0">
                  <c:v>1.1100000000000001</c:v>
                </c:pt>
                <c:pt idx="1">
                  <c:v>0.69699999999999995</c:v>
                </c:pt>
                <c:pt idx="2">
                  <c:v>1.3520000000000001</c:v>
                </c:pt>
                <c:pt idx="3">
                  <c:v>0.91200000000000003</c:v>
                </c:pt>
                <c:pt idx="4">
                  <c:v>2.113</c:v>
                </c:pt>
              </c:numCache>
            </c:numRef>
          </c:val>
        </c:ser>
        <c:ser>
          <c:idx val="1"/>
          <c:order val="1"/>
          <c:tx>
            <c:strRef>
              <c:f>SMR!$C$3</c:f>
              <c:strCache>
                <c:ptCount val="1"/>
                <c:pt idx="0">
                  <c:v>2008-2010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SMR!$A$4:$A$8</c:f>
              <c:strCache>
                <c:ptCount val="5"/>
                <c:pt idx="0">
                  <c:v>Choroby układu krążenia (I00-I99)</c:v>
                </c:pt>
                <c:pt idx="1">
                  <c:v>Choroba niedokrwienna serca (I20-I25)</c:v>
                </c:pt>
                <c:pt idx="2">
                  <c:v>Niewydolność serca (I50)</c:v>
                </c:pt>
                <c:pt idx="3">
                  <c:v>Choroby naczyń mózgowych (I60-I69)</c:v>
                </c:pt>
                <c:pt idx="4">
                  <c:v>Miażdżyca (I70)</c:v>
                </c:pt>
              </c:strCache>
            </c:strRef>
          </c:cat>
          <c:val>
            <c:numRef>
              <c:f>SMR!$C$15:$C$19</c:f>
              <c:numCache>
                <c:formatCode>0.00</c:formatCode>
                <c:ptCount val="5"/>
                <c:pt idx="0">
                  <c:v>1.2130000000000001</c:v>
                </c:pt>
                <c:pt idx="1">
                  <c:v>0.57499999999999996</c:v>
                </c:pt>
                <c:pt idx="2">
                  <c:v>1.542</c:v>
                </c:pt>
                <c:pt idx="3">
                  <c:v>1.2410000000000001</c:v>
                </c:pt>
                <c:pt idx="4">
                  <c:v>1.873</c:v>
                </c:pt>
              </c:numCache>
            </c:numRef>
          </c:val>
        </c:ser>
        <c:ser>
          <c:idx val="2"/>
          <c:order val="2"/>
          <c:tx>
            <c:strRef>
              <c:f>SMR!$D$3</c:f>
              <c:strCache>
                <c:ptCount val="1"/>
                <c:pt idx="0">
                  <c:v>2011-2013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SMR!$A$4:$A$8</c:f>
              <c:strCache>
                <c:ptCount val="5"/>
                <c:pt idx="0">
                  <c:v>Choroby układu krążenia (I00-I99)</c:v>
                </c:pt>
                <c:pt idx="1">
                  <c:v>Choroba niedokrwienna serca (I20-I25)</c:v>
                </c:pt>
                <c:pt idx="2">
                  <c:v>Niewydolność serca (I50)</c:v>
                </c:pt>
                <c:pt idx="3">
                  <c:v>Choroby naczyń mózgowych (I60-I69)</c:v>
                </c:pt>
                <c:pt idx="4">
                  <c:v>Miażdżyca (I70)</c:v>
                </c:pt>
              </c:strCache>
            </c:strRef>
          </c:cat>
          <c:val>
            <c:numRef>
              <c:f>SMR!$D$15:$D$19</c:f>
              <c:numCache>
                <c:formatCode>0.00</c:formatCode>
                <c:ptCount val="5"/>
                <c:pt idx="0">
                  <c:v>1.1134372308670093</c:v>
                </c:pt>
                <c:pt idx="1">
                  <c:v>0.55786505322033786</c:v>
                </c:pt>
                <c:pt idx="2">
                  <c:v>1.507288084543877</c:v>
                </c:pt>
                <c:pt idx="3">
                  <c:v>1.364972004759196</c:v>
                </c:pt>
                <c:pt idx="4">
                  <c:v>1.2071454970444691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73696"/>
        <c:axId val="32583680"/>
      </c:barChart>
      <c:catAx>
        <c:axId val="3257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583680"/>
        <c:crosses val="autoZero"/>
        <c:auto val="1"/>
        <c:lblAlgn val="ctr"/>
        <c:lblOffset val="100"/>
        <c:noMultiLvlLbl val="0"/>
      </c:catAx>
      <c:valAx>
        <c:axId val="32583680"/>
        <c:scaling>
          <c:orientation val="minMax"/>
          <c:max val="2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257369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8.5585924224370544E-2"/>
          <c:y val="4.1617972935864771E-2"/>
          <c:w val="0.44431510803739233"/>
          <c:h val="4.628107617934620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096975132683124E-2"/>
          <c:y val="3.6061763461716502E-2"/>
          <c:w val="0.90428421868458797"/>
          <c:h val="0.81952340835608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SMR!$B$50</c:f>
              <c:strCache>
                <c:ptCount val="1"/>
                <c:pt idx="0">
                  <c:v>1999-2001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SMR!$A$51:$A$55</c:f>
              <c:strCache>
                <c:ptCount val="5"/>
                <c:pt idx="0">
                  <c:v>Choroby układu krążenia (I00-I99)</c:v>
                </c:pt>
                <c:pt idx="1">
                  <c:v>Choroba niedokrwienna serca (I20-I25)</c:v>
                </c:pt>
                <c:pt idx="2">
                  <c:v>Niewydolność serca (I50)</c:v>
                </c:pt>
                <c:pt idx="3">
                  <c:v>Choroby naczyń mózgowych (I60-I69)</c:v>
                </c:pt>
                <c:pt idx="4">
                  <c:v>Miażdżyca (I70)</c:v>
                </c:pt>
              </c:strCache>
            </c:strRef>
          </c:cat>
          <c:val>
            <c:numRef>
              <c:f>SMR!$B$51:$B$55</c:f>
              <c:numCache>
                <c:formatCode>0.00</c:formatCode>
                <c:ptCount val="5"/>
                <c:pt idx="0">
                  <c:v>1.0069999999999999</c:v>
                </c:pt>
                <c:pt idx="1">
                  <c:v>0.77500000000000002</c:v>
                </c:pt>
                <c:pt idx="2">
                  <c:v>1.1379999999999999</c:v>
                </c:pt>
                <c:pt idx="3">
                  <c:v>0.84199999999999997</c:v>
                </c:pt>
                <c:pt idx="4">
                  <c:v>2.097</c:v>
                </c:pt>
              </c:numCache>
            </c:numRef>
          </c:val>
        </c:ser>
        <c:ser>
          <c:idx val="1"/>
          <c:order val="1"/>
          <c:tx>
            <c:strRef>
              <c:f>SMR!$C$50</c:f>
              <c:strCache>
                <c:ptCount val="1"/>
                <c:pt idx="0">
                  <c:v>2008-2010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SMR!$A$51:$A$55</c:f>
              <c:strCache>
                <c:ptCount val="5"/>
                <c:pt idx="0">
                  <c:v>Choroby układu krążenia (I00-I99)</c:v>
                </c:pt>
                <c:pt idx="1">
                  <c:v>Choroba niedokrwienna serca (I20-I25)</c:v>
                </c:pt>
                <c:pt idx="2">
                  <c:v>Niewydolność serca (I50)</c:v>
                </c:pt>
                <c:pt idx="3">
                  <c:v>Choroby naczyń mózgowych (I60-I69)</c:v>
                </c:pt>
                <c:pt idx="4">
                  <c:v>Miażdżyca (I70)</c:v>
                </c:pt>
              </c:strCache>
            </c:strRef>
          </c:cat>
          <c:val>
            <c:numRef>
              <c:f>SMR!$C$51:$C$55</c:f>
              <c:numCache>
                <c:formatCode>0.00</c:formatCode>
                <c:ptCount val="5"/>
                <c:pt idx="0">
                  <c:v>0.85799999999999998</c:v>
                </c:pt>
                <c:pt idx="1">
                  <c:v>0.68</c:v>
                </c:pt>
                <c:pt idx="2">
                  <c:v>1.048</c:v>
                </c:pt>
                <c:pt idx="3">
                  <c:v>0.88300000000000001</c:v>
                </c:pt>
                <c:pt idx="4">
                  <c:v>1.306</c:v>
                </c:pt>
              </c:numCache>
            </c:numRef>
          </c:val>
        </c:ser>
        <c:ser>
          <c:idx val="2"/>
          <c:order val="2"/>
          <c:tx>
            <c:strRef>
              <c:f>SMR!$D$50</c:f>
              <c:strCache>
                <c:ptCount val="1"/>
                <c:pt idx="0">
                  <c:v>2011-2013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2.0800832033281333E-3"/>
                  <c:y val="-2.9197080291970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SMR!$A$51:$A$55</c:f>
              <c:strCache>
                <c:ptCount val="5"/>
                <c:pt idx="0">
                  <c:v>Choroby układu krążenia (I00-I99)</c:v>
                </c:pt>
                <c:pt idx="1">
                  <c:v>Choroba niedokrwienna serca (I20-I25)</c:v>
                </c:pt>
                <c:pt idx="2">
                  <c:v>Niewydolność serca (I50)</c:v>
                </c:pt>
                <c:pt idx="3">
                  <c:v>Choroby naczyń mózgowych (I60-I69)</c:v>
                </c:pt>
                <c:pt idx="4">
                  <c:v>Miażdżyca (I70)</c:v>
                </c:pt>
              </c:strCache>
            </c:strRef>
          </c:cat>
          <c:val>
            <c:numRef>
              <c:f>SMR!$D$51:$D$55</c:f>
              <c:numCache>
                <c:formatCode>0.00</c:formatCode>
                <c:ptCount val="5"/>
                <c:pt idx="0">
                  <c:v>0.80400109114095653</c:v>
                </c:pt>
                <c:pt idx="1">
                  <c:v>0.4315005015739089</c:v>
                </c:pt>
                <c:pt idx="2">
                  <c:v>1.0860272008653582</c:v>
                </c:pt>
                <c:pt idx="3">
                  <c:v>0.95023442003664738</c:v>
                </c:pt>
                <c:pt idx="4">
                  <c:v>0.92133782518777196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27808"/>
        <c:axId val="33150080"/>
      </c:barChart>
      <c:catAx>
        <c:axId val="3312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150080"/>
        <c:crosses val="autoZero"/>
        <c:auto val="1"/>
        <c:lblAlgn val="ctr"/>
        <c:lblOffset val="100"/>
        <c:noMultiLvlLbl val="0"/>
      </c:catAx>
      <c:valAx>
        <c:axId val="33150080"/>
        <c:scaling>
          <c:orientation val="minMax"/>
          <c:max val="2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3127808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8.5585924224370544E-2"/>
          <c:y val="4.1617972935864771E-2"/>
          <c:w val="0.44431510803739233"/>
          <c:h val="4.628107617934620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096975132683124E-2"/>
          <c:y val="3.6061763461716502E-2"/>
          <c:w val="0.90428421868458797"/>
          <c:h val="0.81952340835608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SMR!$B$61</c:f>
              <c:strCache>
                <c:ptCount val="1"/>
                <c:pt idx="0">
                  <c:v>1999-2001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SMR!$A$62:$A$66</c:f>
              <c:strCache>
                <c:ptCount val="5"/>
                <c:pt idx="0">
                  <c:v>Choroby układu krążenia (I00-I99)</c:v>
                </c:pt>
                <c:pt idx="1">
                  <c:v>Choroba niedokrwienna serca (I20-I25)</c:v>
                </c:pt>
                <c:pt idx="2">
                  <c:v>Niewydolność serca (I50)</c:v>
                </c:pt>
                <c:pt idx="3">
                  <c:v>Choroby naczyń mózgowych (I60-I69)</c:v>
                </c:pt>
                <c:pt idx="4">
                  <c:v>Miażdżyca (I70)</c:v>
                </c:pt>
              </c:strCache>
            </c:strRef>
          </c:cat>
          <c:val>
            <c:numRef>
              <c:f>SMR!$B$62:$B$66</c:f>
              <c:numCache>
                <c:formatCode>0.00</c:formatCode>
                <c:ptCount val="5"/>
                <c:pt idx="0">
                  <c:v>0.86399999999999999</c:v>
                </c:pt>
                <c:pt idx="1">
                  <c:v>0.5</c:v>
                </c:pt>
                <c:pt idx="2">
                  <c:v>0.79300000000000004</c:v>
                </c:pt>
                <c:pt idx="3">
                  <c:v>0.77600000000000002</c:v>
                </c:pt>
                <c:pt idx="4">
                  <c:v>1.9550000000000001</c:v>
                </c:pt>
              </c:numCache>
            </c:numRef>
          </c:val>
        </c:ser>
        <c:ser>
          <c:idx val="1"/>
          <c:order val="1"/>
          <c:tx>
            <c:strRef>
              <c:f>SMR!$C$61</c:f>
              <c:strCache>
                <c:ptCount val="1"/>
                <c:pt idx="0">
                  <c:v>2008-2010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SMR!$A$62:$A$66</c:f>
              <c:strCache>
                <c:ptCount val="5"/>
                <c:pt idx="0">
                  <c:v>Choroby układu krążenia (I00-I99)</c:v>
                </c:pt>
                <c:pt idx="1">
                  <c:v>Choroba niedokrwienna serca (I20-I25)</c:v>
                </c:pt>
                <c:pt idx="2">
                  <c:v>Niewydolność serca (I50)</c:v>
                </c:pt>
                <c:pt idx="3">
                  <c:v>Choroby naczyń mózgowych (I60-I69)</c:v>
                </c:pt>
                <c:pt idx="4">
                  <c:v>Miażdżyca (I70)</c:v>
                </c:pt>
              </c:strCache>
            </c:strRef>
          </c:cat>
          <c:val>
            <c:numRef>
              <c:f>SMR!$C$62:$C$66</c:f>
              <c:numCache>
                <c:formatCode>0.00</c:formatCode>
                <c:ptCount val="5"/>
                <c:pt idx="0">
                  <c:v>0.84</c:v>
                </c:pt>
                <c:pt idx="1">
                  <c:v>0.56999999999999995</c:v>
                </c:pt>
                <c:pt idx="2">
                  <c:v>1.2370000000000001</c:v>
                </c:pt>
                <c:pt idx="3">
                  <c:v>0.82099999999999995</c:v>
                </c:pt>
                <c:pt idx="4">
                  <c:v>1.044</c:v>
                </c:pt>
              </c:numCache>
            </c:numRef>
          </c:val>
        </c:ser>
        <c:ser>
          <c:idx val="2"/>
          <c:order val="2"/>
          <c:tx>
            <c:strRef>
              <c:f>SMR!$D$61</c:f>
              <c:strCache>
                <c:ptCount val="1"/>
                <c:pt idx="0">
                  <c:v>2011-2013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SMR!$A$62:$A$66</c:f>
              <c:strCache>
                <c:ptCount val="5"/>
                <c:pt idx="0">
                  <c:v>Choroby układu krążenia (I00-I99)</c:v>
                </c:pt>
                <c:pt idx="1">
                  <c:v>Choroba niedokrwienna serca (I20-I25)</c:v>
                </c:pt>
                <c:pt idx="2">
                  <c:v>Niewydolność serca (I50)</c:v>
                </c:pt>
                <c:pt idx="3">
                  <c:v>Choroby naczyń mózgowych (I60-I69)</c:v>
                </c:pt>
                <c:pt idx="4">
                  <c:v>Miażdżyca (I70)</c:v>
                </c:pt>
              </c:strCache>
            </c:strRef>
          </c:cat>
          <c:val>
            <c:numRef>
              <c:f>SMR!$D$62:$D$66</c:f>
              <c:numCache>
                <c:formatCode>0.00</c:formatCode>
                <c:ptCount val="5"/>
                <c:pt idx="0">
                  <c:v>0.84740613619801319</c:v>
                </c:pt>
                <c:pt idx="1">
                  <c:v>0.49528065359336437</c:v>
                </c:pt>
                <c:pt idx="2">
                  <c:v>1.055054782475241</c:v>
                </c:pt>
                <c:pt idx="3">
                  <c:v>1.1551997932101961</c:v>
                </c:pt>
                <c:pt idx="4">
                  <c:v>0.82057766665489962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48832"/>
        <c:axId val="34650368"/>
      </c:barChart>
      <c:catAx>
        <c:axId val="3464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50368"/>
        <c:crosses val="autoZero"/>
        <c:auto val="1"/>
        <c:lblAlgn val="ctr"/>
        <c:lblOffset val="100"/>
        <c:noMultiLvlLbl val="0"/>
      </c:catAx>
      <c:valAx>
        <c:axId val="34650368"/>
        <c:scaling>
          <c:orientation val="minMax"/>
          <c:max val="2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464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5585924224370544E-2"/>
          <c:y val="4.1617972935864771E-2"/>
          <c:w val="0.44431510803739233"/>
          <c:h val="4.628107617934620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15507436570428"/>
          <c:y val="5.6030183727034118E-2"/>
          <c:w val="0.8607900262467193"/>
          <c:h val="0.82798993875765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Hospitalizacje!$I$3</c:f>
              <c:strCache>
                <c:ptCount val="1"/>
                <c:pt idx="0">
                  <c:v>Biała Podlaska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Hospitalizacje!$H$4:$H$6</c:f>
              <c:strCache>
                <c:ptCount val="3"/>
                <c:pt idx="0">
                  <c:v>Mężczyźni</c:v>
                </c:pt>
                <c:pt idx="1">
                  <c:v>Kobiety</c:v>
                </c:pt>
                <c:pt idx="2">
                  <c:v>Ogółem</c:v>
                </c:pt>
              </c:strCache>
            </c:strRef>
          </c:cat>
          <c:val>
            <c:numRef>
              <c:f>Hospitalizacje!$I$4:$I$6</c:f>
              <c:numCache>
                <c:formatCode>0</c:formatCode>
                <c:ptCount val="3"/>
                <c:pt idx="0" formatCode="General">
                  <c:v>3312</c:v>
                </c:pt>
                <c:pt idx="1">
                  <c:v>1960.6</c:v>
                </c:pt>
                <c:pt idx="2" formatCode="General">
                  <c:v>2533</c:v>
                </c:pt>
              </c:numCache>
            </c:numRef>
          </c:val>
        </c:ser>
        <c:ser>
          <c:idx val="1"/>
          <c:order val="1"/>
          <c:tx>
            <c:strRef>
              <c:f>Hospitalizacje!$J$3</c:f>
              <c:strCache>
                <c:ptCount val="1"/>
                <c:pt idx="0">
                  <c:v>pow. bialski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Hospitalizacje!$H$4:$H$6</c:f>
              <c:strCache>
                <c:ptCount val="3"/>
                <c:pt idx="0">
                  <c:v>Mężczyźni</c:v>
                </c:pt>
                <c:pt idx="1">
                  <c:v>Kobiety</c:v>
                </c:pt>
                <c:pt idx="2">
                  <c:v>Ogółem</c:v>
                </c:pt>
              </c:strCache>
            </c:strRef>
          </c:cat>
          <c:val>
            <c:numRef>
              <c:f>Hospitalizacje!$J$4:$J$6</c:f>
              <c:numCache>
                <c:formatCode>0</c:formatCode>
                <c:ptCount val="3"/>
                <c:pt idx="0">
                  <c:v>3628.2</c:v>
                </c:pt>
                <c:pt idx="1">
                  <c:v>2601.1999999999998</c:v>
                </c:pt>
                <c:pt idx="2">
                  <c:v>3048.9</c:v>
                </c:pt>
              </c:numCache>
            </c:numRef>
          </c:val>
        </c:ser>
        <c:ser>
          <c:idx val="2"/>
          <c:order val="2"/>
          <c:tx>
            <c:strRef>
              <c:f>Hospitalizacje!$K$3</c:f>
              <c:strCache>
                <c:ptCount val="1"/>
                <c:pt idx="0">
                  <c:v>lubelskie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Hospitalizacje!$H$4:$H$6</c:f>
              <c:strCache>
                <c:ptCount val="3"/>
                <c:pt idx="0">
                  <c:v>Mężczyźni</c:v>
                </c:pt>
                <c:pt idx="1">
                  <c:v>Kobiety</c:v>
                </c:pt>
                <c:pt idx="2">
                  <c:v>Ogółem</c:v>
                </c:pt>
              </c:strCache>
            </c:strRef>
          </c:cat>
          <c:val>
            <c:numRef>
              <c:f>Hospitalizacje!$K$4:$K$6</c:f>
              <c:numCache>
                <c:formatCode>0</c:formatCode>
                <c:ptCount val="3"/>
                <c:pt idx="0">
                  <c:v>3652.6</c:v>
                </c:pt>
                <c:pt idx="1">
                  <c:v>2524.6999999999998</c:v>
                </c:pt>
                <c:pt idx="2">
                  <c:v>3019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21312"/>
        <c:axId val="36700928"/>
      </c:barChart>
      <c:catAx>
        <c:axId val="36621312"/>
        <c:scaling>
          <c:orientation val="minMax"/>
        </c:scaling>
        <c:delete val="0"/>
        <c:axPos val="b"/>
        <c:majorTickMark val="out"/>
        <c:minorTickMark val="none"/>
        <c:tickLblPos val="nextTo"/>
        <c:crossAx val="36700928"/>
        <c:crosses val="autoZero"/>
        <c:auto val="1"/>
        <c:lblAlgn val="ctr"/>
        <c:lblOffset val="100"/>
        <c:noMultiLvlLbl val="0"/>
      </c:catAx>
      <c:valAx>
        <c:axId val="36700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62131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8316732283464572"/>
          <c:y val="4.5720326625838428E-2"/>
          <c:w val="0.51127712160979877"/>
          <c:h val="9.8373797025371829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28284925922722"/>
          <c:y val="5.8263308833542922E-2"/>
          <c:w val="0.88092642265870613"/>
          <c:h val="0.84023815642448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Palenie!$I$97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Palenie!$H$98:$H$101</c:f>
              <c:strCache>
                <c:ptCount val="4"/>
                <c:pt idx="0">
                  <c:v>15-29</c:v>
                </c:pt>
                <c:pt idx="1">
                  <c:v>30-49</c:v>
                </c:pt>
                <c:pt idx="2">
                  <c:v>50-69</c:v>
                </c:pt>
                <c:pt idx="3">
                  <c:v>70+</c:v>
                </c:pt>
              </c:strCache>
            </c:strRef>
          </c:cat>
          <c:val>
            <c:numRef>
              <c:f>Palenie!$I$98:$I$101</c:f>
              <c:numCache>
                <c:formatCode>0.0%</c:formatCode>
                <c:ptCount val="4"/>
                <c:pt idx="0">
                  <c:v>0.25071097141146537</c:v>
                </c:pt>
                <c:pt idx="1">
                  <c:v>0.37572893857323958</c:v>
                </c:pt>
                <c:pt idx="2">
                  <c:v>0.34251544223945324</c:v>
                </c:pt>
                <c:pt idx="3">
                  <c:v>0.12421570289977954</c:v>
                </c:pt>
              </c:numCache>
            </c:numRef>
          </c:val>
        </c:ser>
        <c:ser>
          <c:idx val="1"/>
          <c:order val="1"/>
          <c:tx>
            <c:strRef>
              <c:f>Palenie!$J$97</c:f>
              <c:strCache>
                <c:ptCount val="1"/>
                <c:pt idx="0">
                  <c:v>lubelskie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9.768009768009768E-3"/>
                  <c:y val="-1.085481837125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26007326007326E-3"/>
                  <c:y val="-2.170992164587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Palenie!$H$98:$H$101</c:f>
              <c:strCache>
                <c:ptCount val="4"/>
                <c:pt idx="0">
                  <c:v>15-29</c:v>
                </c:pt>
                <c:pt idx="1">
                  <c:v>30-49</c:v>
                </c:pt>
                <c:pt idx="2">
                  <c:v>50-69</c:v>
                </c:pt>
                <c:pt idx="3">
                  <c:v>70+</c:v>
                </c:pt>
              </c:strCache>
            </c:strRef>
          </c:cat>
          <c:val>
            <c:numRef>
              <c:f>Palenie!$J$98:$J$101</c:f>
              <c:numCache>
                <c:formatCode>0.0%</c:formatCode>
                <c:ptCount val="4"/>
                <c:pt idx="0">
                  <c:v>0.21119733924611975</c:v>
                </c:pt>
                <c:pt idx="1">
                  <c:v>0.41253836036825953</c:v>
                </c:pt>
                <c:pt idx="2">
                  <c:v>0.32873915262889231</c:v>
                </c:pt>
                <c:pt idx="3">
                  <c:v>0.12689655172413791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916928"/>
        <c:axId val="75494528"/>
      </c:barChart>
      <c:catAx>
        <c:axId val="71916928"/>
        <c:scaling>
          <c:orientation val="minMax"/>
        </c:scaling>
        <c:delete val="0"/>
        <c:axPos val="b"/>
        <c:majorTickMark val="out"/>
        <c:minorTickMark val="none"/>
        <c:tickLblPos val="nextTo"/>
        <c:crossAx val="75494528"/>
        <c:crosses val="autoZero"/>
        <c:auto val="1"/>
        <c:lblAlgn val="ctr"/>
        <c:lblOffset val="100"/>
        <c:noMultiLvlLbl val="0"/>
      </c:catAx>
      <c:valAx>
        <c:axId val="7549452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71916928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42931672002538146"/>
          <c:y val="3.7835167446257804E-4"/>
          <c:w val="0.56824127753261611"/>
          <c:h val="7.2965462304150297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0.04992</cdr:x>
      <cdr:y>0.44214</cdr:y>
    </cdr:from>
    <cdr:to>
      <cdr:x>0.95476</cdr:x>
      <cdr:y>0.44945</cdr:y>
    </cdr:to>
    <cdr:cxnSp macro="">
      <cdr:nvCxnSpPr>
        <cdr:cNvPr id="3" name="Łącznik prostoliniowy 2"/>
        <cdr:cNvCxnSpPr/>
      </cdr:nvCxnSpPr>
      <cdr:spPr>
        <a:xfrm xmlns:a="http://schemas.openxmlformats.org/drawingml/2006/main">
          <a:off x="304800" y="1728789"/>
          <a:ext cx="5524500" cy="285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0.04836</cdr:x>
      <cdr:y>0.44701</cdr:y>
    </cdr:from>
    <cdr:to>
      <cdr:x>0.96412</cdr:x>
      <cdr:y>0.44769</cdr:y>
    </cdr:to>
    <cdr:cxnSp macro="">
      <cdr:nvCxnSpPr>
        <cdr:cNvPr id="3" name="Łącznik prostoliniowy 2"/>
        <cdr:cNvCxnSpPr/>
      </cdr:nvCxnSpPr>
      <cdr:spPr>
        <a:xfrm xmlns:a="http://schemas.openxmlformats.org/drawingml/2006/main">
          <a:off x="295263" y="1749944"/>
          <a:ext cx="5591187" cy="265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0.05928</cdr:x>
      <cdr:y>0.44769</cdr:y>
    </cdr:from>
    <cdr:to>
      <cdr:x>0.96724</cdr:x>
      <cdr:y>0.44944</cdr:y>
    </cdr:to>
    <cdr:cxnSp macro="">
      <cdr:nvCxnSpPr>
        <cdr:cNvPr id="3" name="Łącznik prostoliniowy 2"/>
        <cdr:cNvCxnSpPr/>
      </cdr:nvCxnSpPr>
      <cdr:spPr>
        <a:xfrm xmlns:a="http://schemas.openxmlformats.org/drawingml/2006/main" flipV="1">
          <a:off x="361938" y="1752600"/>
          <a:ext cx="5543562" cy="685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0.04836</cdr:x>
      <cdr:y>0.44701</cdr:y>
    </cdr:from>
    <cdr:to>
      <cdr:x>0.96256</cdr:x>
      <cdr:y>0.44769</cdr:y>
    </cdr:to>
    <cdr:cxnSp macro="">
      <cdr:nvCxnSpPr>
        <cdr:cNvPr id="3" name="Łącznik prostoliniowy 2"/>
        <cdr:cNvCxnSpPr/>
      </cdr:nvCxnSpPr>
      <cdr:spPr>
        <a:xfrm xmlns:a="http://schemas.openxmlformats.org/drawingml/2006/main">
          <a:off x="295263" y="1749944"/>
          <a:ext cx="5581662" cy="265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/>
              <a:t>2015-03-25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69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/>
              <a:t>2015-03-25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65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/>
              <a:t>2015-03-25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458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4A7DB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l-PL" dirty="0" smtClean="0"/>
              <a:t>Slajd przekładkowy – do wpisania nazwy kolejnego rozdziału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/>
          <a:srcRect l="4375" r="4582"/>
          <a:stretch/>
        </p:blipFill>
        <p:spPr>
          <a:xfrm>
            <a:off x="352425" y="6356350"/>
            <a:ext cx="842010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3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pl-PL" dirty="0" smtClean="0"/>
              <a:t>Najważniejsze informacje o NIZP-PZH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Kim jesteśmy?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8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1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2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24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0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/>
              <a:t>2015-03-25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3665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8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72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81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4A7DB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l-PL" dirty="0" smtClean="0"/>
              <a:t>Slajd przekładkowy – do wpisania nazwy kolejnego rozdziału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/>
          <a:srcRect l="4375" r="4582"/>
          <a:stretch/>
        </p:blipFill>
        <p:spPr>
          <a:xfrm>
            <a:off x="352425" y="6356350"/>
            <a:ext cx="842010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7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84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pl-PL" dirty="0" smtClean="0"/>
              <a:t>Najważniejsze informacje o NIZP-PZH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Kim jesteśmy?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8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27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2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3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/>
              <a:t>2015-03-25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369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97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89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54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60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46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34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3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21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68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7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/>
              <a:t>2015-03-25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960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00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96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06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32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/>
              <a:t>2015-03-25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58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/>
              <a:t>2015-03-25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75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/>
              <a:t>2015-03-25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76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/>
              <a:t>2015-03-25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79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83721-AE6D-497B-97EA-49E244881032}" type="datetimeFigureOut">
              <a:rPr lang="pl-PL" smtClean="0"/>
              <a:t>2015-03-25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5C915-40D4-40B5-BB13-4DB72D1B6D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61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3721-AE6D-497B-97EA-49E244881032}" type="datetimeFigureOut">
              <a:rPr lang="pl-PL" smtClean="0"/>
              <a:t>2015-03-25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5C915-40D4-40B5-BB13-4DB72D1B6D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933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accent1">
                <a:lumMod val="0"/>
                <a:lumOff val="100000"/>
              </a:schemeClr>
            </a:gs>
            <a:gs pos="100000">
              <a:srgbClr val="4A7DBA">
                <a:lumMod val="62000"/>
                <a:lumOff val="38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43" y="174996"/>
            <a:ext cx="1137931" cy="10988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0612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A7DBA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39725" marR="0" indent="-339725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600"/>
        </a:spcAft>
        <a:buClrTx/>
        <a:buSzTx/>
        <a:buFontTx/>
        <a:buBlip>
          <a:blip r:embed="rId14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alt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1pPr>
      <a:lvl2pPr marL="339725" indent="-339725" algn="l" defTabSz="914400" rtl="0" eaLnBrk="1" fontAlgn="base" latinLnBrk="0" hangingPunct="1">
        <a:spcBef>
          <a:spcPts val="500"/>
        </a:spcBef>
        <a:spcAft>
          <a:spcPts val="600"/>
        </a:spcAft>
        <a:buFontTx/>
        <a:buBlip>
          <a:blip r:embed="rId14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2pPr>
      <a:lvl3pPr marL="339725" indent="-339725" algn="l" defTabSz="914400" rtl="0" eaLnBrk="1" fontAlgn="base" latinLnBrk="0" hangingPunct="1">
        <a:spcBef>
          <a:spcPts val="500"/>
        </a:spcBef>
        <a:spcAft>
          <a:spcPts val="600"/>
        </a:spcAft>
        <a:buFontTx/>
        <a:buBlip>
          <a:blip r:embed="rId14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3pPr>
      <a:lvl4pPr marL="339725" indent="-339725" algn="l" defTabSz="914400" rtl="0" eaLnBrk="1" fontAlgn="base" latinLnBrk="0" hangingPunct="1">
        <a:spcBef>
          <a:spcPts val="500"/>
        </a:spcBef>
        <a:spcAft>
          <a:spcPts val="600"/>
        </a:spcAft>
        <a:buFontTx/>
        <a:buBlip>
          <a:blip r:embed="rId14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4pPr>
      <a:lvl5pPr marL="339725" indent="-339725" algn="l" defTabSz="914400" rtl="0" eaLnBrk="1" fontAlgn="base" latinLnBrk="0" hangingPunct="1">
        <a:spcBef>
          <a:spcPts val="500"/>
        </a:spcBef>
        <a:spcAft>
          <a:spcPts val="600"/>
        </a:spcAft>
        <a:buFontTx/>
        <a:buBlip>
          <a:blip r:embed="rId14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accent1">
                <a:lumMod val="0"/>
                <a:lumOff val="100000"/>
              </a:schemeClr>
            </a:gs>
            <a:gs pos="100000">
              <a:srgbClr val="4A7DBA">
                <a:lumMod val="62000"/>
                <a:lumOff val="38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754A-A366-4740-8C78-CF090648E9C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DA77-CF83-4A71-AB47-B02F901AB24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43" y="174996"/>
            <a:ext cx="1137931" cy="10988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0716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A7DBA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39725" marR="0" indent="-339725" algn="l" defTabSz="914400" rtl="0" eaLnBrk="1" fontAlgn="base" latinLnBrk="0" hangingPunct="1">
        <a:lnSpc>
          <a:spcPct val="100000"/>
        </a:lnSpc>
        <a:spcBef>
          <a:spcPts val="500"/>
        </a:spcBef>
        <a:spcAft>
          <a:spcPts val="600"/>
        </a:spcAft>
        <a:buClrTx/>
        <a:buSzTx/>
        <a:buFontTx/>
        <a:buBlip>
          <a:blip r:embed="rId14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alt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1pPr>
      <a:lvl2pPr marL="339725" indent="-339725" algn="l" defTabSz="914400" rtl="0" eaLnBrk="1" fontAlgn="base" latinLnBrk="0" hangingPunct="1">
        <a:spcBef>
          <a:spcPts val="500"/>
        </a:spcBef>
        <a:spcAft>
          <a:spcPts val="600"/>
        </a:spcAft>
        <a:buFontTx/>
        <a:buBlip>
          <a:blip r:embed="rId14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2pPr>
      <a:lvl3pPr marL="339725" indent="-339725" algn="l" defTabSz="914400" rtl="0" eaLnBrk="1" fontAlgn="base" latinLnBrk="0" hangingPunct="1">
        <a:spcBef>
          <a:spcPts val="500"/>
        </a:spcBef>
        <a:spcAft>
          <a:spcPts val="600"/>
        </a:spcAft>
        <a:buFontTx/>
        <a:buBlip>
          <a:blip r:embed="rId14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3pPr>
      <a:lvl4pPr marL="339725" indent="-339725" algn="l" defTabSz="914400" rtl="0" eaLnBrk="1" fontAlgn="base" latinLnBrk="0" hangingPunct="1">
        <a:spcBef>
          <a:spcPts val="500"/>
        </a:spcBef>
        <a:spcAft>
          <a:spcPts val="600"/>
        </a:spcAft>
        <a:buFontTx/>
        <a:buBlip>
          <a:blip r:embed="rId14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 smtClean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4pPr>
      <a:lvl5pPr marL="339725" indent="-339725" algn="l" defTabSz="914400" rtl="0" eaLnBrk="1" fontAlgn="base" latinLnBrk="0" hangingPunct="1">
        <a:spcBef>
          <a:spcPts val="500"/>
        </a:spcBef>
        <a:spcAft>
          <a:spcPts val="600"/>
        </a:spcAft>
        <a:buFontTx/>
        <a:buBlip>
          <a:blip r:embed="rId14"/>
        </a:buBlip>
        <a:tabLst>
          <a:tab pos="339725" algn="l"/>
          <a:tab pos="787400" algn="l"/>
          <a:tab pos="1236663" algn="l"/>
          <a:tab pos="1685925" algn="l"/>
          <a:tab pos="2135188" algn="l"/>
          <a:tab pos="2584450" algn="l"/>
          <a:tab pos="3033713" algn="l"/>
          <a:tab pos="3482975" algn="l"/>
          <a:tab pos="3932238" algn="l"/>
          <a:tab pos="4381500" algn="l"/>
          <a:tab pos="4830763" algn="l"/>
          <a:tab pos="5280025" algn="l"/>
          <a:tab pos="5729288" algn="l"/>
          <a:tab pos="6178550" algn="l"/>
          <a:tab pos="6627813" algn="l"/>
          <a:tab pos="7077075" algn="l"/>
          <a:tab pos="7526338" algn="l"/>
          <a:tab pos="7975600" algn="l"/>
          <a:tab pos="8424863" algn="l"/>
          <a:tab pos="8874125" algn="l"/>
          <a:tab pos="9323388" algn="l"/>
        </a:tabLst>
        <a:defRPr lang="pl-PL" sz="2400" kern="1200" dirty="0">
          <a:solidFill>
            <a:srgbClr val="000000"/>
          </a:solidFill>
          <a:latin typeface="Trebuchet MS" panose="020B0603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3721-AE6D-497B-97EA-49E24488103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2015-03-25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5C915-40D4-40B5-BB13-4DB72D1B6DD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4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”Choroby </a:t>
            </a:r>
            <a:r>
              <a:rPr lang="pl-PL" dirty="0" smtClean="0"/>
              <a:t>układu krążenia jako </a:t>
            </a:r>
            <a:r>
              <a:rPr lang="pl-PL" dirty="0"/>
              <a:t>problem zdrowia publicznego w woj. lubelskim i powiecie bialskim”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6120680" cy="1536576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1"/>
                </a:solidFill>
              </a:rPr>
              <a:t>mgr Rafał </a:t>
            </a:r>
            <a:r>
              <a:rPr lang="pl-PL" dirty="0" smtClean="0">
                <a:solidFill>
                  <a:schemeClr val="tx1"/>
                </a:solidFill>
              </a:rPr>
              <a:t>HALIK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</a:rPr>
              <a:t>Zakład </a:t>
            </a:r>
            <a:r>
              <a:rPr lang="pl-PL" dirty="0">
                <a:solidFill>
                  <a:schemeClr val="tx1"/>
                </a:solidFill>
              </a:rPr>
              <a:t>Centrum Monitorowania i Analiz Stanu Zdrowia Ludności </a:t>
            </a:r>
            <a:endParaRPr lang="pl-PL" dirty="0" smtClean="0">
              <a:solidFill>
                <a:schemeClr val="tx1"/>
              </a:solidFill>
            </a:endParaRPr>
          </a:p>
          <a:p>
            <a:pPr algn="l"/>
            <a:endParaRPr lang="pl-PL" dirty="0"/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34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Standaryzowany współczynnik hospitalizacji na 100 000 mieszkańców , w Białej Podlaskiej, powiecie bialskim i woj. lubelskim w roku 2013</a:t>
            </a:r>
            <a:endParaRPr lang="pl-PL" sz="24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75581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7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90066"/>
          </a:xfrm>
        </p:spPr>
        <p:txBody>
          <a:bodyPr>
            <a:noAutofit/>
          </a:bodyPr>
          <a:lstStyle/>
          <a:p>
            <a:r>
              <a:rPr lang="pl-PL" sz="2400" dirty="0" smtClean="0"/>
              <a:t>Walka z czynnikami ryzyka chorób układu krążenia stanowi również prewencję innych chorób przewlekłych</a:t>
            </a:r>
            <a:endParaRPr lang="pl-PL" sz="2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49294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		</a:t>
            </a:r>
            <a:r>
              <a:rPr lang="pl-PL" sz="6200" b="1" dirty="0" smtClean="0"/>
              <a:t>Palenie tytoniu</a:t>
            </a:r>
          </a:p>
          <a:p>
            <a:pPr marL="0" indent="0">
              <a:buNone/>
            </a:pPr>
            <a:endParaRPr lang="pl-PL" sz="5000" b="1" dirty="0" smtClean="0"/>
          </a:p>
          <a:p>
            <a:pPr marL="0" indent="0">
              <a:buNone/>
            </a:pPr>
            <a:r>
              <a:rPr lang="pl-PL" sz="4200" dirty="0"/>
              <a:t>	</a:t>
            </a:r>
            <a:r>
              <a:rPr lang="pl-PL" sz="4200" dirty="0" smtClean="0"/>
              <a:t>		</a:t>
            </a:r>
            <a:r>
              <a:rPr lang="pl-PL" sz="6200" b="1" dirty="0" smtClean="0"/>
              <a:t>Wysokotłuszczowa </a:t>
            </a:r>
            <a:br>
              <a:rPr lang="pl-PL" sz="6200" b="1" dirty="0" smtClean="0"/>
            </a:br>
            <a:r>
              <a:rPr lang="pl-PL" sz="6200" b="1" dirty="0" smtClean="0"/>
              <a:t>			i bogata w węglowodany  </a:t>
            </a:r>
            <a:br>
              <a:rPr lang="pl-PL" sz="6200" b="1" dirty="0" smtClean="0"/>
            </a:br>
            <a:r>
              <a:rPr lang="pl-PL" sz="6200" b="1" dirty="0" smtClean="0"/>
              <a:t>			dieta</a:t>
            </a:r>
          </a:p>
          <a:p>
            <a:pPr marL="0" indent="0">
              <a:buNone/>
            </a:pPr>
            <a:r>
              <a:rPr lang="pl-PL" sz="4200" dirty="0"/>
              <a:t>	</a:t>
            </a:r>
            <a:r>
              <a:rPr lang="pl-PL" sz="4200" dirty="0" smtClean="0"/>
              <a:t>		</a:t>
            </a:r>
          </a:p>
          <a:p>
            <a:pPr marL="0" indent="0">
              <a:buNone/>
            </a:pPr>
            <a:r>
              <a:rPr lang="pl-PL" sz="4200" dirty="0"/>
              <a:t>	</a:t>
            </a:r>
            <a:r>
              <a:rPr lang="pl-PL" sz="4200" dirty="0" smtClean="0"/>
              <a:t>		</a:t>
            </a:r>
            <a:r>
              <a:rPr lang="pl-PL" sz="6200" b="1" dirty="0" smtClean="0"/>
              <a:t>Brak aktywności </a:t>
            </a:r>
            <a:br>
              <a:rPr lang="pl-PL" sz="6200" b="1" dirty="0" smtClean="0"/>
            </a:br>
            <a:r>
              <a:rPr lang="pl-PL" sz="6200" b="1" dirty="0" smtClean="0"/>
              <a:t>			fizycznej</a:t>
            </a:r>
          </a:p>
          <a:p>
            <a:pPr marL="0" indent="0">
              <a:buNone/>
            </a:pPr>
            <a:r>
              <a:rPr lang="pl-PL" sz="4200" dirty="0"/>
              <a:t>	</a:t>
            </a:r>
            <a:r>
              <a:rPr lang="pl-PL" sz="4200" dirty="0" smtClean="0"/>
              <a:t>		</a:t>
            </a:r>
          </a:p>
          <a:p>
            <a:pPr marL="0" indent="0">
              <a:buNone/>
            </a:pPr>
            <a:r>
              <a:rPr lang="pl-PL" sz="4200" dirty="0"/>
              <a:t>	</a:t>
            </a:r>
            <a:r>
              <a:rPr lang="pl-PL" sz="4200" dirty="0" smtClean="0"/>
              <a:t>		</a:t>
            </a:r>
            <a:r>
              <a:rPr lang="pl-PL" sz="6200" b="1" dirty="0" smtClean="0"/>
              <a:t>Duża podaż soli i </a:t>
            </a:r>
            <a:br>
              <a:rPr lang="pl-PL" sz="6200" b="1" dirty="0" smtClean="0"/>
            </a:br>
            <a:r>
              <a:rPr lang="pl-PL" sz="6200" b="1" dirty="0" smtClean="0"/>
              <a:t>			sodu w diecie</a:t>
            </a:r>
          </a:p>
          <a:p>
            <a:pPr marL="0" indent="0">
              <a:buNone/>
            </a:pPr>
            <a:endParaRPr lang="pl-PL" sz="4200" b="1" dirty="0"/>
          </a:p>
          <a:p>
            <a:pPr marL="0" indent="0">
              <a:buNone/>
            </a:pPr>
            <a:r>
              <a:rPr lang="pl-PL" sz="4200" b="1" dirty="0" smtClean="0"/>
              <a:t>			</a:t>
            </a:r>
            <a:r>
              <a:rPr lang="pl-PL" sz="6200" b="1" dirty="0" smtClean="0"/>
              <a:t>Wysokie spożycie</a:t>
            </a:r>
          </a:p>
          <a:p>
            <a:pPr marL="0" indent="0">
              <a:buNone/>
            </a:pPr>
            <a:r>
              <a:rPr lang="pl-PL" sz="6200" b="1" dirty="0"/>
              <a:t>	</a:t>
            </a:r>
            <a:r>
              <a:rPr lang="pl-PL" sz="6200" b="1" dirty="0" smtClean="0"/>
              <a:t>		alkoholu</a:t>
            </a:r>
          </a:p>
          <a:p>
            <a:pPr marL="0" indent="0">
              <a:buNone/>
            </a:pPr>
            <a:endParaRPr lang="pl-PL" sz="4200" b="1" dirty="0"/>
          </a:p>
          <a:p>
            <a:pPr marL="0" indent="0">
              <a:buNone/>
            </a:pPr>
            <a:r>
              <a:rPr lang="pl-PL" sz="4200" b="1" dirty="0" smtClean="0"/>
              <a:t>			</a:t>
            </a:r>
            <a:r>
              <a:rPr lang="pl-PL" sz="6200" b="1" dirty="0" smtClean="0"/>
              <a:t>Stres</a:t>
            </a:r>
          </a:p>
          <a:p>
            <a:pPr marL="0" indent="0">
              <a:buNone/>
            </a:pPr>
            <a:r>
              <a:rPr lang="pl-PL" sz="2000" b="1" dirty="0"/>
              <a:t>	</a:t>
            </a:r>
            <a:r>
              <a:rPr lang="pl-PL" sz="2000" b="1" dirty="0" smtClean="0"/>
              <a:t>		</a:t>
            </a:r>
          </a:p>
          <a:p>
            <a:pPr marL="0" indent="0">
              <a:buNone/>
            </a:pPr>
            <a:endParaRPr lang="pl-PL" sz="2000" b="1" dirty="0" smtClean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sz="2000" b="1" dirty="0" smtClean="0"/>
              <a:t>			</a:t>
            </a:r>
          </a:p>
          <a:p>
            <a:pPr marL="0" indent="0">
              <a:buNone/>
            </a:pPr>
            <a:endParaRPr lang="pl-PL" sz="2000" b="1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			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6" name="Strzałka w prawo 5"/>
          <p:cNvSpPr/>
          <p:nvPr/>
        </p:nvSpPr>
        <p:spPr>
          <a:xfrm>
            <a:off x="5220072" y="1268760"/>
            <a:ext cx="504056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5511915" y="1877321"/>
            <a:ext cx="504056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5148064" y="2540803"/>
            <a:ext cx="504056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868144" y="1089610"/>
            <a:ext cx="1613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Choroby nowotworowe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132740" y="176466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Cukrzyca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5772700" y="222315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Choroby układu kostno-szkieletowego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622209" y="4067379"/>
            <a:ext cx="18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Zaburzenia psychiczne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652120" y="3085034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Choroby układu pokarmowego</a:t>
            </a:r>
            <a:endParaRPr lang="pl-PL" dirty="0"/>
          </a:p>
        </p:txBody>
      </p:sp>
      <p:sp>
        <p:nvSpPr>
          <p:cNvPr id="17" name="Strzałka w lewo 16"/>
          <p:cNvSpPr/>
          <p:nvPr/>
        </p:nvSpPr>
        <p:spPr>
          <a:xfrm>
            <a:off x="2123728" y="1340768"/>
            <a:ext cx="1008112" cy="38884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179512" y="2684819"/>
            <a:ext cx="1761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Choroby układu krążenia</a:t>
            </a:r>
            <a:endParaRPr lang="pl-PL" sz="24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652120" y="3731365"/>
            <a:ext cx="1764196" cy="36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Wypadki i urazy</a:t>
            </a:r>
            <a:endParaRPr lang="pl-PL" dirty="0"/>
          </a:p>
        </p:txBody>
      </p:sp>
      <p:sp>
        <p:nvSpPr>
          <p:cNvPr id="21" name="Strzałka w prawo 20"/>
          <p:cNvSpPr/>
          <p:nvPr/>
        </p:nvSpPr>
        <p:spPr>
          <a:xfrm>
            <a:off x="4875369" y="3170585"/>
            <a:ext cx="504056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64" y="3781166"/>
            <a:ext cx="5365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369" y="4365104"/>
            <a:ext cx="5365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39552" y="5733256"/>
            <a:ext cx="4662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Według WHO dzięki modyfikacji stylu życia można uniknąć 80% przypadków chorób </a:t>
            </a:r>
            <a:r>
              <a:rPr lang="pl-PL" dirty="0"/>
              <a:t>u</a:t>
            </a:r>
            <a:r>
              <a:rPr lang="pl-PL" dirty="0" smtClean="0"/>
              <a:t>kładu </a:t>
            </a:r>
            <a:r>
              <a:rPr lang="pl-PL" dirty="0"/>
              <a:t>k</a:t>
            </a:r>
            <a:r>
              <a:rPr lang="pl-PL" dirty="0" smtClean="0"/>
              <a:t>rążenia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1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Rozpowszechnienie czynników ryzyka – odsetek </a:t>
            </a:r>
            <a:r>
              <a:rPr lang="pl-PL" sz="2700" dirty="0" smtClean="0"/>
              <a:t>mężczyzn </a:t>
            </a:r>
            <a:r>
              <a:rPr lang="pl-PL" sz="2700" dirty="0"/>
              <a:t>palących tytoń w Polsce i woj. lubelskim według grup wiekowych (wg. GUS 2009)</a:t>
            </a:r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512810"/>
              </p:ext>
            </p:extLst>
          </p:nvPr>
        </p:nvGraphicFramePr>
        <p:xfrm>
          <a:off x="827584" y="1340768"/>
          <a:ext cx="75608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58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Rozpowszechnienie czynników ryzyka – odsetek kobiet palących tytoń w Polsce i woj. lubelskim według grup wiekowych (wg. GUS 2009)</a:t>
            </a:r>
            <a:endParaRPr lang="pl-PL" sz="24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218870"/>
              </p:ext>
            </p:extLst>
          </p:nvPr>
        </p:nvGraphicFramePr>
        <p:xfrm>
          <a:off x="395536" y="1340768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38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Rozpowszechnienie czynników ryzyka – odsetek osób z nadwagą i otyłością w Polsce i woj. lubelskim według grup wiekowych </a:t>
            </a:r>
            <a:br>
              <a:rPr lang="pl-PL" sz="2400" dirty="0" smtClean="0"/>
            </a:br>
            <a:r>
              <a:rPr lang="pl-PL" sz="2400" dirty="0" smtClean="0"/>
              <a:t>(wg. GUS 2009)</a:t>
            </a: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9970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50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/>
              <a:t>Czynniki odpowiadające </a:t>
            </a:r>
            <a:r>
              <a:rPr lang="pl-PL" sz="2400" dirty="0"/>
              <a:t>za redukcję liczby zgonów z powodu choroby </a:t>
            </a:r>
            <a:r>
              <a:rPr lang="pl-PL" sz="2400" dirty="0" smtClean="0"/>
              <a:t>niedokrwiennej serca </a:t>
            </a:r>
            <a:r>
              <a:rPr lang="pl-PL" sz="2400" dirty="0"/>
              <a:t>w Polsce w latach 1991 – </a:t>
            </a:r>
            <a:r>
              <a:rPr lang="pl-PL" sz="2400" dirty="0" smtClean="0"/>
              <a:t>2005 (wg. analiz prof. T. Zdrojewskiego)</a:t>
            </a:r>
            <a:endParaRPr lang="pl-PL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499992" cy="466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572000" y="216421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- 4% otyłość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499992" y="253354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- 2% cukrzyca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28693" y="279276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0 % nadciśnienie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558107" y="31409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39 % cholesterol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499992" y="35103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11 % palenie tytoniu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28693" y="384323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10 % aktywność fizyczna</a:t>
            </a:r>
            <a:endParaRPr lang="pl-PL" dirty="0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3995936" y="4437112"/>
            <a:ext cx="5815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4663434" y="425244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37 % medycyna naprawcza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3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Przykłady skutecznych interwencji skierowanych na czynniki ryzyka chorób układu krążenia o zasięgu lokalnym 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74216"/>
            <a:ext cx="8229600" cy="562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Palenie tytoniu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1800" dirty="0" smtClean="0"/>
              <a:t>Wysokocukrowa </a:t>
            </a:r>
            <a:br>
              <a:rPr lang="pl-PL" sz="1800" dirty="0" smtClean="0"/>
            </a:br>
            <a:r>
              <a:rPr lang="pl-PL" sz="1800" dirty="0" smtClean="0"/>
              <a:t>i wysokotłuszczowa </a:t>
            </a:r>
            <a:br>
              <a:rPr lang="pl-PL" sz="1800" dirty="0" smtClean="0"/>
            </a:br>
            <a:r>
              <a:rPr lang="pl-PL" sz="1800" dirty="0" smtClean="0"/>
              <a:t>dieta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1800" dirty="0" smtClean="0"/>
              <a:t>Brak aktywności </a:t>
            </a:r>
          </a:p>
          <a:p>
            <a:pPr marL="0" indent="0">
              <a:buNone/>
            </a:pPr>
            <a:r>
              <a:rPr lang="pl-PL" sz="1800" dirty="0" smtClean="0"/>
              <a:t>fizycznej</a:t>
            </a:r>
            <a:endParaRPr lang="pl-PL" sz="1800" dirty="0"/>
          </a:p>
        </p:txBody>
      </p:sp>
      <p:sp>
        <p:nvSpPr>
          <p:cNvPr id="4" name="Strzałka w prawo 3"/>
          <p:cNvSpPr/>
          <p:nvPr/>
        </p:nvSpPr>
        <p:spPr>
          <a:xfrm>
            <a:off x="2331620" y="11373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464348" y="974217"/>
            <a:ext cx="3987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Tworzenie stref wolnych od tytoniu w szczególności w miejscach publicznych, w których przebywa młodzież (Kalifornia, USA)</a:t>
            </a:r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7885"/>
            <a:ext cx="1011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338195" y="2071885"/>
            <a:ext cx="2655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Zdrowe odżywianie w stołówkach pracowniczych (Australia)</a:t>
            </a:r>
            <a:endParaRPr lang="pl-PL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38" y="3030704"/>
            <a:ext cx="10112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3270737" y="2984576"/>
            <a:ext cx="34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Wyciszanie ruchu samochodowego, rozwój sportu powszechnego (Kopenhaga, Dania)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68500" y="40076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Duża podaż sodu i soli w diecie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57" y="3907906"/>
            <a:ext cx="10112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168500" y="50851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Wysokie spożycie alkoholu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611594" y="3907908"/>
            <a:ext cx="297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Rozdawanie świeżych owoców i warzyw w szkołach  (Nowy Meksyk, USA)</a:t>
            </a:r>
            <a:endParaRPr lang="pl-PL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73" y="4941168"/>
            <a:ext cx="10064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187644" y="6018467"/>
            <a:ext cx="208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Stres</a:t>
            </a:r>
            <a:endParaRPr lang="pl-PL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03" y="5838524"/>
            <a:ext cx="1006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3375140" y="5838525"/>
            <a:ext cx="2276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Rozwój sportu powszechnego (Malmoe, Szwecja)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493366" y="4941169"/>
            <a:ext cx="3094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Ograniczanie sprzedaży „taniego” alkoholu (</a:t>
            </a:r>
            <a:r>
              <a:rPr lang="pl-PL" dirty="0" err="1" smtClean="0"/>
              <a:t>Kornawalia</a:t>
            </a:r>
            <a:r>
              <a:rPr lang="pl-PL" dirty="0" smtClean="0"/>
              <a:t>, Wielka Brytania)</a:t>
            </a:r>
            <a:endParaRPr lang="pl-PL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83167"/>
            <a:ext cx="1429233" cy="861657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9" y="4086209"/>
            <a:ext cx="2314446" cy="489224"/>
          </a:xfrm>
          <a:prstGeom prst="rect">
            <a:avLst/>
          </a:prstGeom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29" y="1966598"/>
            <a:ext cx="2213476" cy="78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69" y="3212926"/>
            <a:ext cx="2335574" cy="694979"/>
          </a:xfrm>
          <a:prstGeom prst="rect">
            <a:avLst/>
          </a:prstGeom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9" y="6113161"/>
            <a:ext cx="1766336" cy="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658" y="6059553"/>
            <a:ext cx="631583" cy="63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8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64896" cy="99412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Klucz do skutecznej profilaktyki </a:t>
            </a:r>
            <a:r>
              <a:rPr lang="pl-PL" sz="2400" dirty="0" err="1" smtClean="0"/>
              <a:t>ChUK</a:t>
            </a:r>
            <a:r>
              <a:rPr lang="pl-PL" sz="2400" dirty="0" smtClean="0"/>
              <a:t> na szczeblu lokalnym według wskazań WHO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r>
              <a:rPr lang="pl-PL" sz="2800" dirty="0"/>
              <a:t>D</a:t>
            </a:r>
            <a:r>
              <a:rPr lang="pl-PL" sz="2800" dirty="0" smtClean="0"/>
              <a:t>obrze zdiagnozowana sytuacja zdrowotna lokalnej społeczności i trafnie zdefiniowane cele,</a:t>
            </a:r>
          </a:p>
          <a:p>
            <a:r>
              <a:rPr lang="pl-PL" sz="2800" dirty="0" smtClean="0"/>
              <a:t>Kooperacja i wspólna koordynacja- </a:t>
            </a:r>
            <a:r>
              <a:rPr lang="pl-PL" sz="2800" dirty="0" err="1" smtClean="0"/>
              <a:t>wielosektorowość</a:t>
            </a:r>
            <a:r>
              <a:rPr lang="pl-PL" sz="2800" dirty="0" smtClean="0"/>
              <a:t> działań,</a:t>
            </a:r>
          </a:p>
          <a:p>
            <a:r>
              <a:rPr lang="pl-PL" sz="2800" dirty="0" smtClean="0"/>
              <a:t>Długoletnie systematyczne działanie,</a:t>
            </a:r>
          </a:p>
          <a:p>
            <a:r>
              <a:rPr lang="pl-PL" sz="2800" dirty="0" smtClean="0"/>
              <a:t>Monitorowanie efektów działań na podstawie mierzalnych wskaźników,</a:t>
            </a:r>
          </a:p>
          <a:p>
            <a:r>
              <a:rPr lang="pl-PL" sz="2800" dirty="0" smtClean="0"/>
              <a:t>Odpowiednia komunikacja z adresatami działań, podkreślanie pozytywnych wartości wynikających ze zdrowia (unikanie zbędnego „dydaktyzmu”,  dostosowanie języka komunikacji z odbiorcą, atrakcyjność przekazu)</a:t>
            </a:r>
          </a:p>
          <a:p>
            <a:r>
              <a:rPr lang="pl-PL" sz="2800" dirty="0" smtClean="0"/>
              <a:t>Edukacja zdrowotna ma wysoką skuteczność w przypadku dzieci i młodzieży,</a:t>
            </a:r>
          </a:p>
          <a:p>
            <a:endParaRPr lang="pl-PL" sz="2800" dirty="0" smtClean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5769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 b="17196"/>
          <a:stretch/>
        </p:blipFill>
        <p:spPr bwMode="auto">
          <a:xfrm>
            <a:off x="1979713" y="764705"/>
            <a:ext cx="4464496" cy="402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051720" y="4826675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 pan ciśnienie niemal jak u nastolatka odżywiającego się  śmieciowym jedzeniem i siedzącego przed komputerem </a:t>
            </a:r>
            <a:r>
              <a:rPr lang="pl-PL" i="1" dirty="0" smtClean="0"/>
              <a:t>(według badania HBSC polskie dzieci tyją w najszybszym tempie w całej Europie – problem dotyczy 18% dziewcząt i 25% chłopców)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42222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/>
          <a:lstStyle/>
          <a:p>
            <a:r>
              <a:rPr lang="pl-PL" dirty="0" smtClean="0"/>
              <a:t>Dziękuję za uwagę 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01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7667" cy="706090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Oczekiwana długość życia </a:t>
            </a:r>
            <a:r>
              <a:rPr lang="pl-PL" sz="2400" dirty="0" smtClean="0"/>
              <a:t>mężczyzn </a:t>
            </a:r>
            <a:r>
              <a:rPr lang="pl-PL" sz="2400" dirty="0"/>
              <a:t>w </a:t>
            </a:r>
            <a:r>
              <a:rPr lang="pl-PL" sz="2400" dirty="0" smtClean="0"/>
              <a:t>powiatach woj</a:t>
            </a:r>
            <a:r>
              <a:rPr lang="pl-PL" sz="2400" dirty="0"/>
              <a:t>. </a:t>
            </a:r>
            <a:r>
              <a:rPr lang="pl-PL" sz="2400" dirty="0" smtClean="0"/>
              <a:t>lubelskiego oraz </a:t>
            </a:r>
            <a:r>
              <a:rPr lang="pl-PL" sz="2400" dirty="0"/>
              <a:t>w Polsce </a:t>
            </a:r>
            <a:r>
              <a:rPr lang="pl-PL" sz="2400" dirty="0" smtClean="0"/>
              <a:t>w </a:t>
            </a:r>
            <a:r>
              <a:rPr lang="pl-PL" sz="2400" dirty="0"/>
              <a:t>latach 2011-2013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1124744"/>
            <a:ext cx="8352928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353907"/>
              </p:ext>
            </p:extLst>
          </p:nvPr>
        </p:nvGraphicFramePr>
        <p:xfrm>
          <a:off x="323528" y="1124744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28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Oczekiwana długość życia </a:t>
            </a:r>
            <a:r>
              <a:rPr lang="pl-PL" sz="2400" dirty="0" smtClean="0"/>
              <a:t>kobiet w </a:t>
            </a:r>
            <a:r>
              <a:rPr lang="pl-PL" sz="2400" dirty="0"/>
              <a:t>powiatach woj. lubelskiego oraz w Polsce w latach 2011-2013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29895"/>
              </p:ext>
            </p:extLst>
          </p:nvPr>
        </p:nvGraphicFramePr>
        <p:xfrm>
          <a:off x="457200" y="1340768"/>
          <a:ext cx="82192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78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Struktura zgonów z powodu </a:t>
            </a:r>
            <a:r>
              <a:rPr lang="pl-PL" sz="2400" dirty="0" err="1" smtClean="0"/>
              <a:t>ChUK</a:t>
            </a:r>
            <a:r>
              <a:rPr lang="pl-PL" sz="2400" dirty="0" smtClean="0"/>
              <a:t> w powiecie bialskim i m. Biała Podlaska, 2011-2013</a:t>
            </a:r>
            <a:endParaRPr lang="pl-PL" sz="2400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8531781"/>
              </p:ext>
            </p:extLst>
          </p:nvPr>
        </p:nvGraphicFramePr>
        <p:xfrm>
          <a:off x="899592" y="1412776"/>
          <a:ext cx="69127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6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Umieralność mężczyzn z powodu ChUK w </a:t>
            </a:r>
            <a:r>
              <a:rPr lang="pl-PL" sz="2400" b="1" dirty="0" smtClean="0"/>
              <a:t>powiecie bialskim -</a:t>
            </a:r>
            <a:r>
              <a:rPr lang="pl-PL" sz="2400" dirty="0" smtClean="0"/>
              <a:t> standaryzowany </a:t>
            </a:r>
            <a:r>
              <a:rPr lang="pl-PL" sz="2400" dirty="0"/>
              <a:t>w</a:t>
            </a:r>
            <a:r>
              <a:rPr lang="pl-PL" sz="2400" dirty="0" smtClean="0"/>
              <a:t>skaźnika </a:t>
            </a:r>
            <a:r>
              <a:rPr lang="pl-PL" sz="2400" dirty="0"/>
              <a:t>u</a:t>
            </a:r>
            <a:r>
              <a:rPr lang="pl-PL" sz="2400" dirty="0" smtClean="0"/>
              <a:t>mieralności (SMR)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539552" y="1124744"/>
            <a:ext cx="8352928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111077"/>
              </p:ext>
            </p:extLst>
          </p:nvPr>
        </p:nvGraphicFramePr>
        <p:xfrm>
          <a:off x="611560" y="1196752"/>
          <a:ext cx="78488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79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200" dirty="0">
                <a:solidFill>
                  <a:prstClr val="black"/>
                </a:solidFill>
              </a:rPr>
              <a:t>Umieralność </a:t>
            </a:r>
            <a:r>
              <a:rPr lang="pl-PL" sz="2200" dirty="0" smtClean="0">
                <a:solidFill>
                  <a:prstClr val="black"/>
                </a:solidFill>
              </a:rPr>
              <a:t>kobiet z </a:t>
            </a:r>
            <a:r>
              <a:rPr lang="pl-PL" sz="2200" dirty="0">
                <a:solidFill>
                  <a:prstClr val="black"/>
                </a:solidFill>
              </a:rPr>
              <a:t>powodu ChUK w </a:t>
            </a:r>
            <a:r>
              <a:rPr lang="pl-PL" sz="2200" b="1" dirty="0">
                <a:solidFill>
                  <a:prstClr val="black"/>
                </a:solidFill>
              </a:rPr>
              <a:t>powiecie bialskim </a:t>
            </a:r>
            <a:r>
              <a:rPr lang="pl-PL" sz="2200" b="1" dirty="0" smtClean="0">
                <a:solidFill>
                  <a:prstClr val="black"/>
                </a:solidFill>
              </a:rPr>
              <a:t>-</a:t>
            </a:r>
            <a:r>
              <a:rPr lang="pl-PL" sz="2200" dirty="0" smtClean="0">
                <a:solidFill>
                  <a:prstClr val="black"/>
                </a:solidFill>
              </a:rPr>
              <a:t>standaryzowany wskaźnik umieralności (SMR</a:t>
            </a:r>
            <a:r>
              <a:rPr lang="pl-PL" sz="2200" dirty="0">
                <a:solidFill>
                  <a:prstClr val="black"/>
                </a:solidFill>
              </a:rPr>
              <a:t>)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6564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88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200" dirty="0">
                <a:solidFill>
                  <a:prstClr val="black"/>
                </a:solidFill>
              </a:rPr>
              <a:t>Umieralność mężczyzn z powodu </a:t>
            </a:r>
            <a:r>
              <a:rPr lang="pl-PL" sz="2200" dirty="0" err="1">
                <a:solidFill>
                  <a:prstClr val="black"/>
                </a:solidFill>
              </a:rPr>
              <a:t>ChUK</a:t>
            </a:r>
            <a:r>
              <a:rPr lang="pl-PL" sz="2200" dirty="0">
                <a:solidFill>
                  <a:prstClr val="black"/>
                </a:solidFill>
              </a:rPr>
              <a:t> w </a:t>
            </a:r>
            <a:r>
              <a:rPr lang="pl-PL" sz="2200" b="1" dirty="0" smtClean="0">
                <a:solidFill>
                  <a:prstClr val="black"/>
                </a:solidFill>
              </a:rPr>
              <a:t>m. Biała Podlaska </a:t>
            </a:r>
            <a:r>
              <a:rPr lang="pl-PL" sz="2200" dirty="0" smtClean="0">
                <a:solidFill>
                  <a:prstClr val="black"/>
                </a:solidFill>
              </a:rPr>
              <a:t>- </a:t>
            </a:r>
            <a:r>
              <a:rPr lang="pl-PL" sz="2200" dirty="0">
                <a:solidFill>
                  <a:prstClr val="black"/>
                </a:solidFill>
              </a:rPr>
              <a:t>standaryzowany wskaźnika umieralności (SMR)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5769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200" dirty="0">
                <a:solidFill>
                  <a:prstClr val="black"/>
                </a:solidFill>
              </a:rPr>
              <a:t>Umieralność kobiet z powodu </a:t>
            </a:r>
            <a:r>
              <a:rPr lang="pl-PL" sz="2200" dirty="0" err="1">
                <a:solidFill>
                  <a:prstClr val="black"/>
                </a:solidFill>
              </a:rPr>
              <a:t>ChUK</a:t>
            </a:r>
            <a:r>
              <a:rPr lang="pl-PL" sz="2200" dirty="0">
                <a:solidFill>
                  <a:prstClr val="black"/>
                </a:solidFill>
              </a:rPr>
              <a:t> w </a:t>
            </a:r>
            <a:r>
              <a:rPr lang="pl-PL" sz="2200" b="1" dirty="0" smtClean="0">
                <a:solidFill>
                  <a:prstClr val="black"/>
                </a:solidFill>
              </a:rPr>
              <a:t>m. Biała Podlaska </a:t>
            </a:r>
            <a:r>
              <a:rPr lang="pl-PL" sz="2200" dirty="0" smtClean="0">
                <a:solidFill>
                  <a:prstClr val="black"/>
                </a:solidFill>
              </a:rPr>
              <a:t>-standaryzowany </a:t>
            </a:r>
            <a:r>
              <a:rPr lang="pl-PL" sz="2200" dirty="0">
                <a:solidFill>
                  <a:prstClr val="black"/>
                </a:solidFill>
              </a:rPr>
              <a:t>wskaźnik umieralności (SMR)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043463"/>
              </p:ext>
            </p:extLst>
          </p:nvPr>
        </p:nvGraphicFramePr>
        <p:xfrm>
          <a:off x="457200" y="1484784"/>
          <a:ext cx="8219256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34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634082"/>
          </a:xfrm>
        </p:spPr>
        <p:txBody>
          <a:bodyPr>
            <a:normAutofit fontScale="90000"/>
          </a:bodyPr>
          <a:lstStyle/>
          <a:p>
            <a:r>
              <a:rPr lang="pl-PL" sz="2200" dirty="0">
                <a:solidFill>
                  <a:prstClr val="black"/>
                </a:solidFill>
              </a:rPr>
              <a:t>Standaryzowany współczynnik </a:t>
            </a:r>
            <a:r>
              <a:rPr lang="pl-PL" sz="2200" dirty="0" smtClean="0">
                <a:solidFill>
                  <a:prstClr val="black"/>
                </a:solidFill>
              </a:rPr>
              <a:t>hospitalizacji z powodu </a:t>
            </a:r>
            <a:r>
              <a:rPr lang="pl-PL" sz="2200" dirty="0" err="1" smtClean="0">
                <a:solidFill>
                  <a:prstClr val="black"/>
                </a:solidFill>
              </a:rPr>
              <a:t>ChUK</a:t>
            </a:r>
            <a:r>
              <a:rPr lang="pl-PL" sz="2200" dirty="0" smtClean="0">
                <a:solidFill>
                  <a:prstClr val="black"/>
                </a:solidFill>
              </a:rPr>
              <a:t> (I00-I99) </a:t>
            </a:r>
            <a:r>
              <a:rPr lang="pl-PL" sz="2200" dirty="0">
                <a:solidFill>
                  <a:prstClr val="black"/>
                </a:solidFill>
              </a:rPr>
              <a:t>na 100 000 mieszkańców , w Białej Podlaskiej, powiecie bialskim i woj. lubelskim w roku 2013</a:t>
            </a:r>
            <a:endParaRPr lang="pl-PL" sz="24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057583"/>
              </p:ext>
            </p:extLst>
          </p:nvPr>
        </p:nvGraphicFramePr>
        <p:xfrm>
          <a:off x="395536" y="1412776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49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tyw1" id="{0E08A576-3310-4645-AAD5-EC09BEC2E167}" vid="{1847C89D-952B-439B-8E6E-2FBF59DA866F}"/>
    </a:ext>
  </a:extLst>
</a:theme>
</file>

<file path=ppt/theme/theme3.xml><?xml version="1.0" encoding="utf-8"?>
<a:theme xmlns:a="http://schemas.openxmlformats.org/drawingml/2006/main" name="1_Motyw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tyw1" id="{0E08A576-3310-4645-AAD5-EC09BEC2E167}" vid="{1847C89D-952B-439B-8E6E-2FBF59DA866F}"/>
    </a:ext>
  </a:extLst>
</a:theme>
</file>

<file path=ppt/theme/theme4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599</Words>
  <Application>Microsoft Office PowerPoint</Application>
  <PresentationFormat>Pokaz na ekranie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Motyw pakietu Office</vt:lpstr>
      <vt:lpstr>Motyw1</vt:lpstr>
      <vt:lpstr>1_Motyw1</vt:lpstr>
      <vt:lpstr>1_Motyw pakietu Office</vt:lpstr>
      <vt:lpstr>”Choroby układu krążenia jako problem zdrowia publicznego w woj. lubelskim i powiecie bialskim”</vt:lpstr>
      <vt:lpstr>Oczekiwana długość życia mężczyzn w powiatach woj. lubelskiego oraz w Polsce w latach 2011-2013</vt:lpstr>
      <vt:lpstr>Oczekiwana długość życia kobiet w powiatach woj. lubelskiego oraz w Polsce w latach 2011-2013</vt:lpstr>
      <vt:lpstr>Struktura zgonów z powodu ChUK w powiecie bialskim i m. Biała Podlaska, 2011-2013</vt:lpstr>
      <vt:lpstr>Umieralność mężczyzn z powodu ChUK w powiecie bialskim - standaryzowany wskaźnika umieralności (SMR)</vt:lpstr>
      <vt:lpstr>Umieralność kobiet z powodu ChUK w powiecie bialskim -standaryzowany wskaźnik umieralności (SMR)</vt:lpstr>
      <vt:lpstr>Umieralność mężczyzn z powodu ChUK w m. Biała Podlaska - standaryzowany wskaźnika umieralności (SMR)</vt:lpstr>
      <vt:lpstr>Umieralność kobiet z powodu ChUK w m. Biała Podlaska -standaryzowany wskaźnik umieralności (SMR)</vt:lpstr>
      <vt:lpstr>Standaryzowany współczynnik hospitalizacji z powodu ChUK (I00-I99) na 100 000 mieszkańców , w Białej Podlaskiej, powiecie bialskim i woj. lubelskim w roku 2013</vt:lpstr>
      <vt:lpstr>Standaryzowany współczynnik hospitalizacji na 100 000 mieszkańców , w Białej Podlaskiej, powiecie bialskim i woj. lubelskim w roku 2013</vt:lpstr>
      <vt:lpstr>Walka z czynnikami ryzyka chorób układu krążenia stanowi również prewencję innych chorób przewlekłych</vt:lpstr>
      <vt:lpstr>Rozpowszechnienie czynników ryzyka – odsetek mężczyzn palących tytoń w Polsce i woj. lubelskim według grup wiekowych (wg. GUS 2009)</vt:lpstr>
      <vt:lpstr>Rozpowszechnienie czynników ryzyka – odsetek kobiet palących tytoń w Polsce i woj. lubelskim według grup wiekowych (wg. GUS 2009)</vt:lpstr>
      <vt:lpstr>Rozpowszechnienie czynników ryzyka – odsetek osób z nadwagą i otyłością w Polsce i woj. lubelskim według grup wiekowych  (wg. GUS 2009)</vt:lpstr>
      <vt:lpstr>Czynniki odpowiadające za redukcję liczby zgonów z powodu choroby niedokrwiennej serca w Polsce w latach 1991 – 2005 (wg. analiz prof. T. Zdrojewskiego)</vt:lpstr>
      <vt:lpstr>Przykłady skutecznych interwencji skierowanych na czynniki ryzyka chorób układu krążenia o zasięgu lokalnym  </vt:lpstr>
      <vt:lpstr>Klucz do skutecznej profilaktyki ChUK na szczeblu lokalnym według wskazań WHO</vt:lpstr>
      <vt:lpstr>Prezentacja programu PowerPoint</vt:lpstr>
      <vt:lpstr>Dziękuję za uwagę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Walka z czynnikami ryzyka chorób układu krążenia stanowi również prewencje innych chorób przewlekłych</dc:title>
  <dc:creator>Halik Rafał</dc:creator>
  <cp:lastModifiedBy>STOWARZYSZENIE</cp:lastModifiedBy>
  <cp:revision>78</cp:revision>
  <dcterms:created xsi:type="dcterms:W3CDTF">2015-03-16T13:03:36Z</dcterms:created>
  <dcterms:modified xsi:type="dcterms:W3CDTF">2015-03-25T09:16:03Z</dcterms:modified>
</cp:coreProperties>
</file>